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51" r:id="rId2"/>
  </p:sldMasterIdLst>
  <p:notesMasterIdLst>
    <p:notesMasterId r:id="rId25"/>
  </p:notesMasterIdLst>
  <p:handoutMasterIdLst>
    <p:handoutMasterId r:id="rId26"/>
  </p:handoutMasterIdLst>
  <p:sldIdLst>
    <p:sldId id="657" r:id="rId3"/>
    <p:sldId id="2387" r:id="rId4"/>
    <p:sldId id="2388" r:id="rId5"/>
    <p:sldId id="2336" r:id="rId6"/>
    <p:sldId id="2254" r:id="rId7"/>
    <p:sldId id="2249" r:id="rId8"/>
    <p:sldId id="2399" r:id="rId9"/>
    <p:sldId id="2337" r:id="rId10"/>
    <p:sldId id="2389" r:id="rId11"/>
    <p:sldId id="2398" r:id="rId12"/>
    <p:sldId id="2338" r:id="rId13"/>
    <p:sldId id="2339" r:id="rId14"/>
    <p:sldId id="2405" r:id="rId15"/>
    <p:sldId id="2350" r:id="rId16"/>
    <p:sldId id="2299" r:id="rId17"/>
    <p:sldId id="974" r:id="rId18"/>
    <p:sldId id="975" r:id="rId19"/>
    <p:sldId id="2409" r:id="rId20"/>
    <p:sldId id="2400" r:id="rId21"/>
    <p:sldId id="2362" r:id="rId22"/>
    <p:sldId id="2413" r:id="rId23"/>
    <p:sldId id="2414" r:id="rId24"/>
  </p:sldIdLst>
  <p:sldSz cx="13004800" cy="9753600"/>
  <p:notesSz cx="6797675" cy="9928225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608BEE2-ECD1-D6DB-57A7-038E1E06F352}" name="HongSeong Eun" initials="HE" userId="HongSeong Eun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5E8"/>
    <a:srgbClr val="0F3769"/>
    <a:srgbClr val="5A5A5A"/>
    <a:srgbClr val="44FF64"/>
    <a:srgbClr val="66C4E2"/>
    <a:srgbClr val="FBBEE2"/>
    <a:srgbClr val="00C2E2"/>
    <a:srgbClr val="19E1DA"/>
    <a:srgbClr val="4AACC6"/>
    <a:srgbClr val="DE2D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31" autoAdjust="0"/>
    <p:restoredTop sz="97840"/>
  </p:normalViewPr>
  <p:slideViewPr>
    <p:cSldViewPr showGuides="1">
      <p:cViewPr varScale="1">
        <p:scale>
          <a:sx n="157" d="100"/>
          <a:sy n="157" d="100"/>
        </p:scale>
        <p:origin x="2528" y="184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notesViewPr>
    <p:cSldViewPr showGuides="1">
      <p:cViewPr varScale="1">
        <p:scale>
          <a:sx n="112" d="100"/>
          <a:sy n="112" d="100"/>
        </p:scale>
        <p:origin x="1388" y="6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88AAF-2A37-4C78-8179-EAD17F1E1354}" type="datetimeFigureOut">
              <a:rPr lang="ko-KR" altLang="en-US" smtClean="0"/>
              <a:t>2023. 8. 10.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84138-68FF-407E-B552-7E00D18534E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4203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xfrm>
            <a:off x="906357" y="4715907"/>
            <a:ext cx="4984962" cy="44677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65447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68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733973" y="5527040"/>
            <a:ext cx="9753600" cy="1408853"/>
          </a:xfrm>
          <a:prstGeom prst="rect">
            <a:avLst/>
          </a:prstGeom>
        </p:spPr>
        <p:txBody>
          <a:bodyPr anchor="t" anchorCtr="0"/>
          <a:lstStyle>
            <a:lvl1pPr algn="r">
              <a:defRPr sz="46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733973" y="7288107"/>
            <a:ext cx="9753600" cy="758613"/>
          </a:xfrm>
        </p:spPr>
        <p:txBody>
          <a:bodyPr/>
          <a:lstStyle>
            <a:lvl1pPr marL="0" indent="0" algn="r">
              <a:buNone/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650230" indent="0" algn="ctr">
              <a:buNone/>
            </a:lvl2pPr>
            <a:lvl3pPr marL="1300460" indent="0" algn="ctr">
              <a:buNone/>
            </a:lvl3pPr>
            <a:lvl4pPr marL="1950690" indent="0" algn="ctr">
              <a:buNone/>
            </a:lvl4pPr>
            <a:lvl5pPr marL="2600919" indent="0" algn="ctr">
              <a:buNone/>
            </a:lvl5pPr>
            <a:lvl6pPr marL="3251149" indent="0" algn="ctr">
              <a:buNone/>
            </a:lvl6pPr>
            <a:lvl7pPr marL="3901379" indent="0" algn="ctr">
              <a:buNone/>
            </a:lvl7pPr>
            <a:lvl8pPr marL="4551609" indent="0" algn="ctr">
              <a:buNone/>
            </a:lvl8pPr>
            <a:lvl9pPr marL="5201839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1" name="직사각형 20"/>
          <p:cNvSpPr/>
          <p:nvPr/>
        </p:nvSpPr>
        <p:spPr>
          <a:xfrm>
            <a:off x="1286933" y="5188373"/>
            <a:ext cx="10403840" cy="1820672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300480" y="7179733"/>
            <a:ext cx="10403840" cy="97536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286933" y="5188373"/>
            <a:ext cx="325120" cy="1820672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300480" y="7179733"/>
            <a:ext cx="325120" cy="97536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슬라이드 번호 개체 틀 12"/>
          <p:cNvSpPr>
            <a:spLocks noGrp="1"/>
          </p:cNvSpPr>
          <p:nvPr>
            <p:ph type="sldNum" sz="quarter" idx="12"/>
          </p:nvPr>
        </p:nvSpPr>
        <p:spPr>
          <a:xfrm>
            <a:off x="12047016" y="9169943"/>
            <a:ext cx="864096" cy="520192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16061F-E2CA-3F4B-9E8C-4E9DA63C3D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2108" y="4012704"/>
            <a:ext cx="10873208" cy="1367904"/>
          </a:xfrm>
        </p:spPr>
        <p:txBody>
          <a:bodyPr anchor="ctr">
            <a:noAutofit/>
          </a:bodyPr>
          <a:lstStyle>
            <a:lvl1pPr marL="0" indent="0" algn="ctr"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kumimoji="1" lang="ko-KR" altLang="en-US" dirty="0"/>
              <a:t>마스터 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1364853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>
          <p15:clr>
            <a:srgbClr val="FBAE40"/>
          </p15:clr>
        </p15:guide>
        <p15:guide id="2" pos="409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defRPr sz="2276"/>
            </a:lvl1pPr>
            <a:lvl2pPr>
              <a:defRPr sz="1991"/>
            </a:lvl2pPr>
            <a:lvl3pPr>
              <a:buClr>
                <a:srgbClr val="0070C0"/>
              </a:buClr>
              <a:defRPr sz="1991"/>
            </a:lvl3pPr>
            <a:lvl4pPr>
              <a:defRPr sz="1707"/>
            </a:lvl4pPr>
            <a:lvl5pPr>
              <a:buClr>
                <a:srgbClr val="0070C0"/>
              </a:buClr>
              <a:defRPr sz="170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8182202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defRPr sz="1920">
                <a:latin typeface="+mj-lt"/>
              </a:defRPr>
            </a:lvl1pPr>
            <a:lvl2pPr>
              <a:defRPr sz="1707">
                <a:latin typeface="+mn-lt"/>
              </a:defRPr>
            </a:lvl2pPr>
            <a:lvl3pPr>
              <a:buClr>
                <a:srgbClr val="0070C0"/>
              </a:buClr>
              <a:defRPr sz="1493">
                <a:latin typeface="+mn-lt"/>
              </a:defRPr>
            </a:lvl3pPr>
            <a:lvl4pPr>
              <a:defRPr sz="1280"/>
            </a:lvl4pPr>
            <a:lvl5pPr>
              <a:buClr>
                <a:srgbClr val="0070C0"/>
              </a:buClr>
              <a:defRPr sz="128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0523431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650240" y="1733973"/>
            <a:ext cx="11704320" cy="7022592"/>
          </a:xfrm>
        </p:spPr>
        <p:txBody>
          <a:bodyPr/>
          <a:lstStyle>
            <a:lvl1pPr latinLnBrk="0">
              <a:defRPr sz="3200"/>
            </a:lvl1pPr>
            <a:lvl2pPr latinLnBrk="0">
              <a:defRPr sz="2800"/>
            </a:lvl2pPr>
            <a:lvl3pPr latinLnBrk="0">
              <a:defRPr/>
            </a:lvl3pPr>
            <a:lvl4pPr marL="1055437" indent="0" latinLnBrk="0"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latinLnBrk="0">
              <a:defRPr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  <a:r>
              <a:rPr lang="en-US" altLang="ko-KR" dirty="0"/>
              <a:t>aaa</a:t>
            </a:r>
            <a:endParaRPr lang="ko-KR" altLang="en-US" dirty="0"/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0240" y="260153"/>
            <a:ext cx="11704320" cy="13654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240" y="325120"/>
            <a:ext cx="11704320" cy="1300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50240" y="1733973"/>
            <a:ext cx="5748122" cy="7022592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588015" y="1729638"/>
            <a:ext cx="5748122" cy="7022592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240" y="325120"/>
            <a:ext cx="11704320" cy="130048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240" y="1828800"/>
            <a:ext cx="5746045" cy="975360"/>
          </a:xfrm>
          <a:noFill/>
          <a:ln>
            <a:noFill/>
          </a:ln>
        </p:spPr>
        <p:txBody>
          <a:bodyPr lIns="130046" anchor="b" anchorCtr="0">
            <a:noAutofit/>
          </a:bodyPr>
          <a:lstStyle>
            <a:lvl1pPr marL="0" indent="0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610774" y="1842347"/>
            <a:ext cx="5748302" cy="975360"/>
          </a:xfrm>
          <a:noFill/>
          <a:ln>
            <a:noFill/>
          </a:ln>
        </p:spPr>
        <p:txBody>
          <a:bodyPr lIns="130046" anchor="b" anchorCtr="0"/>
          <a:lstStyle>
            <a:lvl1pPr marL="0" indent="0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50240" y="3034453"/>
            <a:ext cx="5743787" cy="5743787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610773" y="3034453"/>
            <a:ext cx="5743787" cy="5743787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 dirty="0"/>
          </a:p>
        </p:txBody>
      </p:sp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A55D7889-4889-9B43-ABDC-924DBE92C9D1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650240" y="1733973"/>
            <a:ext cx="11704320" cy="7022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4pPr marL="1055437" indent="0"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  <a:r>
              <a:rPr lang="en-US" altLang="ko-KR" dirty="0"/>
              <a:t>aaa</a:t>
            </a:r>
            <a:endParaRPr lang="ko-KR" altLang="en-US" dirty="0"/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30A7C3C8-296B-9A41-9D9D-AAFDF2F7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40296"/>
            <a:ext cx="11704320" cy="128530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409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4987" y="433493"/>
            <a:ext cx="3576320" cy="119210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994987" y="1733974"/>
            <a:ext cx="3576320" cy="6888481"/>
          </a:xfrm>
        </p:spPr>
        <p:txBody>
          <a:bodyPr/>
          <a:lstStyle>
            <a:lvl1pPr marL="0" indent="0">
              <a:lnSpc>
                <a:spcPts val="3129"/>
              </a:lnSpc>
              <a:spcAft>
                <a:spcPts val="1422"/>
              </a:spcAft>
              <a:buNone/>
              <a:defRPr sz="2300">
                <a:solidFill>
                  <a:schemeClr val="tx2"/>
                </a:solidFill>
              </a:defRPr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 dirty="0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650240" y="9035627"/>
            <a:ext cx="1170432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30046" tIns="65023" rIns="130046" bIns="65023" anchor="t" compatLnSpc="1"/>
          <a:lstStyle/>
          <a:p>
            <a:endParaRPr kumimoji="0" lang="en-US" dirty="0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4495140" y="4727787"/>
            <a:ext cx="858316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30046" tIns="65023" rIns="130046" bIns="65023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596054" y="9198187"/>
            <a:ext cx="271430" cy="171113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433493" y="433493"/>
            <a:ext cx="8128000" cy="8128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240" y="216747"/>
            <a:ext cx="11704320" cy="14088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 dirty="0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650240" y="9035627"/>
            <a:ext cx="1170432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30046" tIns="65023" rIns="130046" bIns="65023" anchor="t" compatLnSpc="1"/>
          <a:lstStyle/>
          <a:p>
            <a:endParaRPr kumimoji="0" lang="en-US" dirty="0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596054" y="9198187"/>
            <a:ext cx="271430" cy="171113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5162108" y="4553887"/>
            <a:ext cx="8323072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30046" tIns="65023" rIns="130046" bIns="65023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50240" y="216747"/>
            <a:ext cx="11704320" cy="1408853"/>
          </a:xfrm>
          <a:prstGeom prst="rect">
            <a:avLst/>
          </a:prstGeom>
        </p:spPr>
        <p:txBody>
          <a:bodyPr vert="horz" lIns="130046" tIns="65023" rIns="130046" bIns="65023" anchor="b" anchorCtr="0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50240" y="1733973"/>
            <a:ext cx="11704320" cy="6983578"/>
          </a:xfrm>
          <a:prstGeom prst="rect">
            <a:avLst/>
          </a:prstGeom>
        </p:spPr>
        <p:txBody>
          <a:bodyPr vert="horz" lIns="130046" tIns="65023" rIns="130046" bIns="65023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5631078" y="8973255"/>
            <a:ext cx="3255535" cy="520192"/>
          </a:xfrm>
          <a:prstGeom prst="rect">
            <a:avLst/>
          </a:prstGeom>
        </p:spPr>
        <p:txBody>
          <a:bodyPr vert="horz" lIns="130046" tIns="65023" rIns="130046" bIns="65023"/>
          <a:lstStyle>
            <a:lvl1pPr algn="l"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50240" y="8973255"/>
            <a:ext cx="4985173" cy="520192"/>
          </a:xfrm>
          <a:prstGeom prst="rect">
            <a:avLst/>
          </a:prstGeom>
        </p:spPr>
        <p:txBody>
          <a:bodyPr vert="horz" lIns="130046" tIns="65023" rIns="130046" bIns="65023"/>
          <a:lstStyle>
            <a:lvl1pPr algn="r"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2047016" y="9169943"/>
            <a:ext cx="864096" cy="520192"/>
          </a:xfrm>
          <a:prstGeom prst="rect">
            <a:avLst/>
          </a:prstGeom>
        </p:spPr>
        <p:txBody>
          <a:bodyPr vert="horz" lIns="130046" tIns="65023" rIns="130046" bIns="65023"/>
          <a:lstStyle>
            <a:lvl1pPr algn="l"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t>‹#›</a:t>
            </a:fld>
            <a:endParaRPr lang="en-US" altLang="ko-KR" dirty="0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650240" y="1625600"/>
            <a:ext cx="1170432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6" tIns="65023" rIns="130046" bIns="65023" anchor="t" compatLnSpc="1"/>
          <a:lstStyle/>
          <a:p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91" r:id="rId5"/>
    <p:sldLayoutId id="2147483679" r:id="rId6"/>
    <p:sldLayoutId id="2147483680" r:id="rId7"/>
    <p:sldLayoutId id="2147483682" r:id="rId8"/>
    <p:sldLayoutId id="2147483683" r:id="rId9"/>
    <p:sldLayoutId id="2147483686" r:id="rId10"/>
    <p:sldLayoutId id="2147483692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6000" b="1" kern="1200" baseline="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j-cs"/>
        </a:defRPr>
      </a:lvl1pPr>
    </p:titleStyle>
    <p:bodyStyle>
      <a:lvl1pPr marL="390138" indent="-390138" algn="l" rtl="0" eaLnBrk="1" latinLnBrk="1" hangingPunct="1">
        <a:spcBef>
          <a:spcPts val="853"/>
        </a:spcBef>
        <a:buClr>
          <a:schemeClr val="accent1"/>
        </a:buClr>
        <a:buSzPct val="76000"/>
        <a:buFont typeface="Wingdings 3"/>
        <a:buChar char=""/>
        <a:defRPr kumimoji="0" sz="3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80276" indent="-390138" algn="l" rtl="0" eaLnBrk="1" latinLnBrk="1" hangingPunct="1">
        <a:spcBef>
          <a:spcPts val="711"/>
        </a:spcBef>
        <a:buClr>
          <a:schemeClr val="accent2"/>
        </a:buClr>
        <a:buSzPct val="76000"/>
        <a:buFont typeface="Wingdings 3"/>
        <a:buChar char=""/>
        <a:defRPr kumimoji="0" sz="28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170414" indent="-325115" algn="l" rtl="0" eaLnBrk="1" latinLnBrk="1" hangingPunct="1">
        <a:spcBef>
          <a:spcPts val="711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60552" indent="-325115" algn="l" rtl="0" eaLnBrk="1" latinLnBrk="1" hangingPunct="1">
        <a:spcBef>
          <a:spcPts val="569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50690" indent="-325115" algn="l" rtl="0" eaLnBrk="1" latinLnBrk="1" hangingPunct="1">
        <a:spcBef>
          <a:spcPts val="427"/>
        </a:spcBef>
        <a:buClr>
          <a:schemeClr val="accent2"/>
        </a:buClr>
        <a:buSzPct val="70000"/>
        <a:buFont typeface="Wingdings"/>
        <a:buChar char="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340827" indent="-260092" algn="l" rtl="0" eaLnBrk="1" latinLnBrk="1" hangingPunct="1">
        <a:spcBef>
          <a:spcPts val="427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23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2600919" indent="-260092" algn="l" rtl="0" eaLnBrk="1" latinLnBrk="1" hangingPunct="1">
        <a:spcBef>
          <a:spcPts val="427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861011" indent="-260092" algn="l" rtl="0" eaLnBrk="1" latinLnBrk="1" hangingPunct="1">
        <a:spcBef>
          <a:spcPts val="427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3121103" indent="-260092" algn="l" rtl="0" eaLnBrk="1" latinLnBrk="1" hangingPunct="1">
        <a:spcBef>
          <a:spcPts val="427"/>
        </a:spcBef>
        <a:buClr>
          <a:srgbClr val="9FB8CD"/>
        </a:buClr>
        <a:buSzPct val="75000"/>
        <a:buFont typeface="Wingdings 3"/>
        <a:buChar char=""/>
        <a:defRPr kumimoji="0" lang="en-US" sz="17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5204C9-4EEB-808E-1BBE-16E354585F2A}"/>
              </a:ext>
            </a:extLst>
          </p:cNvPr>
          <p:cNvSpPr/>
          <p:nvPr userDrawn="1"/>
        </p:nvSpPr>
        <p:spPr>
          <a:xfrm>
            <a:off x="0" y="9645226"/>
            <a:ext cx="13004800" cy="1083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1867" y="2059094"/>
            <a:ext cx="11704320" cy="726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1030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541867" y="541867"/>
            <a:ext cx="11704320" cy="86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7" name="Text Box 1031"/>
          <p:cNvSpPr txBox="1">
            <a:spLocks/>
          </p:cNvSpPr>
          <p:nvPr userDrawn="1"/>
        </p:nvSpPr>
        <p:spPr bwMode="auto">
          <a:xfrm>
            <a:off x="6194213" y="9320105"/>
            <a:ext cx="616374" cy="29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6" tIns="34283" rIns="68566" bIns="34283">
            <a:spAutoFit/>
          </a:bodyPr>
          <a:lstStyle>
            <a:lvl1pPr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fld id="{45DB8B59-6D2A-440F-A22C-F1B3AF48E04C}" type="slidenum">
              <a:rPr lang="en-US" altLang="ko-KR" sz="1493" b="1">
                <a:solidFill>
                  <a:schemeClr val="bg2"/>
                </a:solidFill>
                <a:ea typeface="ヒラギノ角ゴ ProN W3"/>
                <a:cs typeface="ヒラギノ角ゴ ProN W3"/>
                <a:sym typeface="Verdana" panose="020B0604030504040204" pitchFamily="34" charset="0"/>
              </a:rPr>
              <a:pPr algn="ctr" eaLnBrk="1" hangingPunct="1">
                <a:spcBef>
                  <a:spcPct val="50000"/>
                </a:spcBef>
              </a:pPr>
              <a:t>‹#›</a:t>
            </a:fld>
            <a:endParaRPr lang="en-US" altLang="ko-KR" sz="1493" b="1" dirty="0">
              <a:solidFill>
                <a:schemeClr val="bg2"/>
              </a:solidFill>
              <a:ea typeface="ヒラギノ角ゴ ProN W3"/>
              <a:cs typeface="ヒラギノ角ゴ ProN W3"/>
              <a:sym typeface="Verdana" panose="020B0604030504040204" pitchFamily="34" charset="0"/>
            </a:endParaRPr>
          </a:p>
        </p:txBody>
      </p:sp>
      <p:sp>
        <p:nvSpPr>
          <p:cNvPr id="9" name="Line 2">
            <a:extLst>
              <a:ext uri="{FF2B5EF4-FFF2-40B4-BE49-F238E27FC236}">
                <a16:creationId xmlns:a16="http://schemas.microsoft.com/office/drawing/2014/main" id="{52D2C33F-456F-0CCA-4BD0-5B2F3D2673E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" y="1733973"/>
            <a:ext cx="13004799" cy="0"/>
          </a:xfrm>
          <a:prstGeom prst="line">
            <a:avLst/>
          </a:prstGeom>
          <a:noFill/>
          <a:ln w="635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 spd="slow">
    <p:wipe dir="r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9pPr>
    </p:titleStyle>
    <p:bodyStyle>
      <a:lvl1pPr marL="233363" indent="-23336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Symbol" panose="05050102010706020507" pitchFamily="18" charset="2"/>
        <a:buChar char="·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573088" indent="-22542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Verdana" panose="020B0604030504040204" pitchFamily="34" charset="0"/>
        <a:buChar char="–"/>
        <a:defRPr>
          <a:solidFill>
            <a:schemeClr val="tx2"/>
          </a:solidFill>
          <a:latin typeface="+mn-lt"/>
        </a:defRPr>
      </a:lvl2pPr>
      <a:lvl3pPr marL="914400" indent="-22701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Verdana" panose="020B0604030504040204" pitchFamily="34" charset="0"/>
        <a:buChar char="◦"/>
        <a:defRPr sz="1700">
          <a:solidFill>
            <a:schemeClr val="tx2"/>
          </a:solidFill>
          <a:latin typeface="+mn-lt"/>
        </a:defRPr>
      </a:lvl3pPr>
      <a:lvl4pPr marL="1255713" indent="-2270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Verdana" panose="020B0604030504040204" pitchFamily="34" charset="0"/>
        <a:buChar char="–"/>
        <a:defRPr sz="1600">
          <a:solidFill>
            <a:schemeClr val="tx2"/>
          </a:solidFill>
          <a:latin typeface="+mn-lt"/>
        </a:defRPr>
      </a:lvl4pPr>
      <a:lvl5pPr marL="1604963" indent="-23336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Verdana" panose="020B0604030504040204" pitchFamily="34" charset="0"/>
        <a:buChar char="–"/>
        <a:defRPr sz="1500">
          <a:solidFill>
            <a:schemeClr val="tx2"/>
          </a:solidFill>
          <a:latin typeface="+mn-lt"/>
        </a:defRPr>
      </a:lvl5pPr>
      <a:lvl6pPr marL="20621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6pPr>
      <a:lvl7pPr marL="25193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7pPr>
      <a:lvl8pPr marL="29765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8pPr>
      <a:lvl9pPr marL="34337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빅데이터 분석"/>
          <p:cNvSpPr txBox="1">
            <a:spLocks noGrp="1"/>
          </p:cNvSpPr>
          <p:nvPr>
            <p:ph type="title" idx="4294967295"/>
          </p:nvPr>
        </p:nvSpPr>
        <p:spPr>
          <a:xfrm>
            <a:off x="957784" y="1564432"/>
            <a:ext cx="11089232" cy="180439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l Nile"/>
                <a:ea typeface="Al Nile"/>
                <a:cs typeface="Al Nile"/>
                <a:sym typeface="Al Nile"/>
              </a:defRPr>
            </a:lvl1pPr>
          </a:lstStyle>
          <a:p>
            <a:pPr algn="ctr" fontAlgn="base" latinLnBrk="0"/>
            <a:r>
              <a:rPr lang="ko-KR" altLang="en-US" dirty="0">
                <a:latin typeface="+mn-ea"/>
                <a:ea typeface="+mn-ea"/>
              </a:rPr>
              <a:t>연합학습의 개념 및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flower </a:t>
            </a:r>
            <a:r>
              <a:rPr lang="ko-KR" altLang="en-US" dirty="0">
                <a:latin typeface="+mn-ea"/>
                <a:ea typeface="+mn-ea"/>
              </a:rPr>
              <a:t>프레임워크 소개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</a:t>
            </a:fld>
            <a:endParaRPr lang="en-US" altLang="ko-KR" dirty="0"/>
          </a:p>
        </p:txBody>
      </p:sp>
      <p:sp>
        <p:nvSpPr>
          <p:cNvPr id="6" name="김 화 종…">
            <a:extLst>
              <a:ext uri="{FF2B5EF4-FFF2-40B4-BE49-F238E27FC236}">
                <a16:creationId xmlns:a16="http://schemas.microsoft.com/office/drawing/2014/main" id="{6E7E42EF-E4DA-9D42-BCCE-EC8AD732C471}"/>
              </a:ext>
            </a:extLst>
          </p:cNvPr>
          <p:cNvSpPr txBox="1">
            <a:spLocks/>
          </p:cNvSpPr>
          <p:nvPr/>
        </p:nvSpPr>
        <p:spPr>
          <a:xfrm>
            <a:off x="3514068" y="4835624"/>
            <a:ext cx="5976664" cy="905272"/>
          </a:xfrm>
          <a:prstGeom prst="rect">
            <a:avLst/>
          </a:prstGeom>
        </p:spPr>
        <p:txBody>
          <a:bodyPr vert="horz" lIns="130046" tIns="65023" rIns="130046" bIns="65023">
            <a:noAutofit/>
          </a:bodyPr>
          <a:lstStyle>
            <a:lvl1pPr marL="390138" indent="-390138" algn="l" rtl="0" eaLnBrk="1" latinLnBrk="1" hangingPunct="1">
              <a:spcBef>
                <a:spcPts val="853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76" indent="-390138" algn="l" rtl="0" eaLnBrk="1" latinLnBrk="1" hangingPunct="1">
              <a:spcBef>
                <a:spcPts val="711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70414" indent="-325115" algn="l" rtl="0" eaLnBrk="1" latinLnBrk="1" hangingPunct="1">
              <a:spcBef>
                <a:spcPts val="711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0552" indent="-325115" algn="l" rtl="0" eaLnBrk="1" latinLnBrk="1" hangingPunct="1">
              <a:spcBef>
                <a:spcPts val="569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0690" indent="-325115" algn="l" rtl="0" eaLnBrk="1" latinLnBrk="1" hangingPunct="1">
              <a:spcBef>
                <a:spcPts val="427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40827" indent="-260092" algn="l" rtl="0" eaLnBrk="1" latinLnBrk="1" hangingPunct="1">
              <a:spcBef>
                <a:spcPts val="427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23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0919" indent="-260092" algn="l" rtl="0" eaLnBrk="1" latinLnBrk="1" hangingPunct="1">
              <a:spcBef>
                <a:spcPts val="427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61011" indent="-260092" algn="l" rtl="0" eaLnBrk="1" latinLnBrk="1" hangingPunct="1">
              <a:spcBef>
                <a:spcPts val="427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21103" indent="-260092" algn="l" rtl="0" eaLnBrk="1" latinLnBrk="1" hangingPunct="1">
              <a:spcBef>
                <a:spcPts val="427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7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 3"/>
              <a:buNone/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2023.8.11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6A3F91-E3C2-C756-C9C5-6FF45B0FA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181" y="8261176"/>
            <a:ext cx="4132438" cy="792088"/>
          </a:xfrm>
          <a:prstGeom prst="rect">
            <a:avLst/>
          </a:prstGeom>
        </p:spPr>
      </p:pic>
      <p:pic>
        <p:nvPicPr>
          <p:cNvPr id="7" name="그림 12">
            <a:extLst>
              <a:ext uri="{FF2B5EF4-FFF2-40B4-BE49-F238E27FC236}">
                <a16:creationId xmlns:a16="http://schemas.microsoft.com/office/drawing/2014/main" id="{753A23AB-354E-0E6A-FB52-4AE84D290E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54928" y="260152"/>
            <a:ext cx="1442453" cy="5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94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84E8AE-BBE3-5C8A-DA5F-E4C7CA4057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461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109234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6385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218468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730856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3277027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823198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4369369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  <a:latin typeface="Helvetica" pitchFamily="2" charset="0"/>
              </a:rPr>
              <a:t>웹에 데이터 쌓이며 개인정보 유출 사건들이 발생</a:t>
            </a:r>
          </a:p>
          <a:p>
            <a:r>
              <a:rPr lang="en-US" altLang="ko-KR" dirty="0">
                <a:effectLst/>
                <a:latin typeface="Helvetica" pitchFamily="2" charset="0"/>
              </a:rPr>
              <a:t>2017</a:t>
            </a:r>
            <a:r>
              <a:rPr lang="ko-KR" altLang="en-US" dirty="0">
                <a:effectLst/>
                <a:latin typeface="Helvetica" pitchFamily="2" charset="0"/>
              </a:rPr>
              <a:t>년</a:t>
            </a:r>
            <a:r>
              <a:rPr lang="en-US" altLang="ko-KR" dirty="0">
                <a:effectLst/>
                <a:latin typeface="Helvetica" pitchFamily="2" charset="0"/>
              </a:rPr>
              <a:t>, </a:t>
            </a:r>
            <a:r>
              <a:rPr lang="ko-KR" altLang="en-US" dirty="0">
                <a:effectLst/>
                <a:latin typeface="Helvetica" pitchFamily="2" charset="0"/>
              </a:rPr>
              <a:t>의료기록</a:t>
            </a:r>
            <a:r>
              <a:rPr lang="en-US" altLang="ko-KR" dirty="0">
                <a:effectLst/>
                <a:latin typeface="Helvetica" pitchFamily="2" charset="0"/>
              </a:rPr>
              <a:t>, </a:t>
            </a:r>
            <a:r>
              <a:rPr lang="ko-KR" altLang="en-US" dirty="0">
                <a:effectLst/>
                <a:latin typeface="Helvetica" pitchFamily="2" charset="0"/>
              </a:rPr>
              <a:t>신용카드 혹은 금융 데이터</a:t>
            </a:r>
            <a:r>
              <a:rPr lang="en-US" altLang="ko-KR" dirty="0">
                <a:effectLst/>
                <a:latin typeface="Helvetica" pitchFamily="2" charset="0"/>
              </a:rPr>
              <a:t>, </a:t>
            </a:r>
            <a:r>
              <a:rPr lang="ko-KR" altLang="en-US" dirty="0">
                <a:effectLst/>
                <a:latin typeface="Helvetica" pitchFamily="2" charset="0"/>
              </a:rPr>
              <a:t>개인정보가 하루 </a:t>
            </a:r>
            <a:r>
              <a:rPr lang="en-US" altLang="ko-KR" dirty="0">
                <a:effectLst/>
                <a:latin typeface="Helvetica" pitchFamily="2" charset="0"/>
              </a:rPr>
              <a:t>1000</a:t>
            </a:r>
            <a:r>
              <a:rPr lang="ko-KR" altLang="en-US" dirty="0">
                <a:effectLst/>
                <a:latin typeface="Helvetica" pitchFamily="2" charset="0"/>
              </a:rPr>
              <a:t>만 개 꼴로 유출됐으며</a:t>
            </a:r>
            <a:r>
              <a:rPr lang="en-US" altLang="ko-KR" dirty="0">
                <a:effectLst/>
                <a:latin typeface="Helvetica" pitchFamily="2" charset="0"/>
              </a:rPr>
              <a:t>, </a:t>
            </a:r>
            <a:r>
              <a:rPr lang="ko-KR" altLang="en-US" dirty="0">
                <a:effectLst/>
                <a:latin typeface="Helvetica" pitchFamily="2" charset="0"/>
              </a:rPr>
              <a:t>초단위로 환산하면 </a:t>
            </a:r>
            <a:r>
              <a:rPr lang="en-US" altLang="ko-KR" dirty="0">
                <a:effectLst/>
                <a:latin typeface="Helvetica" pitchFamily="2" charset="0"/>
              </a:rPr>
              <a:t>1</a:t>
            </a:r>
            <a:r>
              <a:rPr lang="ko-KR" altLang="en-US" dirty="0">
                <a:effectLst/>
                <a:latin typeface="Helvetica" pitchFamily="2" charset="0"/>
              </a:rPr>
              <a:t>초당 </a:t>
            </a:r>
            <a:r>
              <a:rPr lang="en-US" altLang="ko-KR" dirty="0">
                <a:effectLst/>
                <a:latin typeface="Helvetica" pitchFamily="2" charset="0"/>
              </a:rPr>
              <a:t>122</a:t>
            </a:r>
            <a:r>
              <a:rPr lang="ko-KR" altLang="en-US" dirty="0">
                <a:effectLst/>
                <a:latin typeface="Helvetica" pitchFamily="2" charset="0"/>
              </a:rPr>
              <a:t>개 수준</a:t>
            </a:r>
          </a:p>
          <a:p>
            <a:r>
              <a:rPr lang="ko-KR" altLang="en-US" dirty="0">
                <a:effectLst/>
                <a:latin typeface="Helvetica" pitchFamily="2" charset="0"/>
              </a:rPr>
              <a:t>의료기록</a:t>
            </a:r>
            <a:r>
              <a:rPr lang="en-US" altLang="ko-KR" dirty="0">
                <a:effectLst/>
                <a:latin typeface="Helvetica" pitchFamily="2" charset="0"/>
              </a:rPr>
              <a:t>, </a:t>
            </a:r>
            <a:r>
              <a:rPr lang="ko-KR" altLang="en-US" dirty="0">
                <a:effectLst/>
                <a:latin typeface="Helvetica" pitchFamily="2" charset="0"/>
              </a:rPr>
              <a:t>신용카드</a:t>
            </a:r>
            <a:r>
              <a:rPr lang="en-US" altLang="ko-KR" dirty="0">
                <a:effectLst/>
                <a:latin typeface="Helvetica" pitchFamily="2" charset="0"/>
              </a:rPr>
              <a:t>, </a:t>
            </a:r>
            <a:r>
              <a:rPr lang="ko-KR" altLang="en-US" dirty="0">
                <a:effectLst/>
                <a:latin typeface="Helvetica" pitchFamily="2" charset="0"/>
              </a:rPr>
              <a:t>금융</a:t>
            </a:r>
            <a:r>
              <a:rPr lang="en-US" altLang="ko-KR" dirty="0">
                <a:effectLst/>
                <a:latin typeface="Helvetica" pitchFamily="2" charset="0"/>
              </a:rPr>
              <a:t>, </a:t>
            </a:r>
            <a:r>
              <a:rPr lang="ko-KR" altLang="en-US" dirty="0">
                <a:effectLst/>
                <a:latin typeface="Helvetica" pitchFamily="2" charset="0"/>
              </a:rPr>
              <a:t>개인정보의 유출사건에서 많은 사람들이 피해를 보면서 정보보호에 대한 제도적</a:t>
            </a:r>
            <a:r>
              <a:rPr lang="en-US" altLang="ko-KR" dirty="0">
                <a:effectLst/>
                <a:latin typeface="Helvetica" pitchFamily="2" charset="0"/>
              </a:rPr>
              <a:t>, </a:t>
            </a:r>
            <a:r>
              <a:rPr lang="ko-KR" altLang="en-US" dirty="0">
                <a:effectLst/>
                <a:latin typeface="Helvetica" pitchFamily="2" charset="0"/>
              </a:rPr>
              <a:t>기술적 개선 필요성 증대</a:t>
            </a:r>
            <a:r>
              <a:rPr lang="en-US" altLang="ko-KR" dirty="0">
                <a:effectLst/>
                <a:latin typeface="Helvetica" pitchFamily="2" charset="0"/>
              </a:rPr>
              <a:t>(</a:t>
            </a:r>
            <a:r>
              <a:rPr lang="ko-KR" altLang="en-US" dirty="0">
                <a:effectLst/>
                <a:latin typeface="Helvetica" pitchFamily="2" charset="0"/>
              </a:rPr>
              <a:t>비식별화 기법 연구</a:t>
            </a:r>
            <a:r>
              <a:rPr lang="en-US" altLang="ko-KR" dirty="0">
                <a:effectLst/>
                <a:latin typeface="Helvetica" pitchFamily="2" charset="0"/>
              </a:rPr>
              <a:t>, EU GDPR, HIPPA)</a:t>
            </a:r>
          </a:p>
          <a:p>
            <a:pPr lvl="1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DBF491-CCBD-C318-BBDF-450B0B3BE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461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109234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6385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218468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730856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3277027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823198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4369369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연합학습 배경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35D86C4-1264-E40C-2C34-5C89FF638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864" y="5308848"/>
            <a:ext cx="9346030" cy="427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12">
            <a:extLst>
              <a:ext uri="{FF2B5EF4-FFF2-40B4-BE49-F238E27FC236}">
                <a16:creationId xmlns:a16="http://schemas.microsoft.com/office/drawing/2014/main" id="{7DDB51AE-1FA4-FD1F-1BBB-FC5E5EE53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54928" y="260152"/>
            <a:ext cx="1442453" cy="5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16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84E8AE-BBE3-5C8A-DA5F-E4C7CA4057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461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109234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6385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218468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730856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3277027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823198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4369369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  <a:latin typeface="Helvetica" pitchFamily="2" charset="0"/>
              </a:rPr>
              <a:t>다수의 로컬 클라이언트와 하나의 중앙 서버가 협력하여 분산된 데이터 상태로 공통의 강력한 글로벌 모델을 학습하는 기술 </a:t>
            </a:r>
            <a:endParaRPr lang="en-US" altLang="ko-KR" dirty="0">
              <a:effectLst/>
              <a:latin typeface="Helvetica" pitchFamily="2" charset="0"/>
            </a:endParaRPr>
          </a:p>
          <a:p>
            <a:pPr lvl="1"/>
            <a:r>
              <a:rPr lang="ko-KR" altLang="en-US" dirty="0">
                <a:effectLst/>
                <a:latin typeface="Helvetica" pitchFamily="2" charset="0"/>
              </a:rPr>
              <a:t>일반적으로 서버 클라이언트 모델 가정</a:t>
            </a:r>
            <a:endParaRPr lang="en-US" altLang="ko-KR" dirty="0">
              <a:effectLst/>
              <a:latin typeface="Helvetica" pitchFamily="2" charset="0"/>
            </a:endParaRPr>
          </a:p>
          <a:p>
            <a:pPr lvl="1"/>
            <a:r>
              <a:rPr lang="ko-KR" altLang="en-US" dirty="0">
                <a:effectLst/>
                <a:latin typeface="Helvetica" pitchFamily="2" charset="0"/>
              </a:rPr>
              <a:t>데이터는 로컬 클라이언트에 위치하며</a:t>
            </a:r>
            <a:r>
              <a:rPr lang="en-US" altLang="ko-KR" dirty="0">
                <a:effectLst/>
                <a:latin typeface="Helvetica" pitchFamily="2" charset="0"/>
              </a:rPr>
              <a:t>, </a:t>
            </a:r>
            <a:r>
              <a:rPr lang="ko-KR" altLang="en-US" dirty="0">
                <a:effectLst/>
                <a:latin typeface="Helvetica" pitchFamily="2" charset="0"/>
              </a:rPr>
              <a:t>글로벌 모델을 서버로부터 받아 로컬에서 학습</a:t>
            </a:r>
            <a:endParaRPr lang="en-US" altLang="ko-KR" dirty="0">
              <a:effectLst/>
              <a:latin typeface="Helvetica" pitchFamily="2" charset="0"/>
            </a:endParaRPr>
          </a:p>
          <a:p>
            <a:pPr lvl="1"/>
            <a:r>
              <a:rPr lang="ko-KR" altLang="en-US" dirty="0">
                <a:latin typeface="Helvetica" pitchFamily="2" charset="0"/>
              </a:rPr>
              <a:t>연합 학습에서 공유되는 자원은 </a:t>
            </a:r>
            <a:r>
              <a:rPr lang="ko-KR" altLang="en-US" b="1" dirty="0">
                <a:latin typeface="Helvetica" pitchFamily="2" charset="0"/>
              </a:rPr>
              <a:t>글로벌 모델</a:t>
            </a:r>
            <a:r>
              <a:rPr lang="en-US" altLang="ko-KR" b="1" dirty="0">
                <a:latin typeface="Helvetica" pitchFamily="2" charset="0"/>
              </a:rPr>
              <a:t>, </a:t>
            </a:r>
            <a:r>
              <a:rPr lang="ko-KR" altLang="en-US" b="1" dirty="0">
                <a:latin typeface="Helvetica" pitchFamily="2" charset="0"/>
              </a:rPr>
              <a:t>학습된 모델 파라미터</a:t>
            </a:r>
            <a:endParaRPr lang="en-US" altLang="ko-KR" b="1" dirty="0">
              <a:effectLst/>
              <a:latin typeface="Helvetica" pitchFamily="2" charset="0"/>
            </a:endParaRPr>
          </a:p>
          <a:p>
            <a:pPr marL="156033" lvl="1" indent="0">
              <a:buNone/>
            </a:pPr>
            <a:endParaRPr lang="en-US" altLang="ko-KR" dirty="0">
              <a:effectLst/>
              <a:latin typeface="Helvetica" pitchFamily="2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DBF491-CCBD-C318-BBDF-450B0B3BE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461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109234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6385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218468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730856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3277027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823198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4369369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연합학습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(Federated Learning)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j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0E1D0E-0BA3-5A27-5EF2-56C89DBC8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928" y="5092824"/>
            <a:ext cx="8015101" cy="45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12">
            <a:extLst>
              <a:ext uri="{FF2B5EF4-FFF2-40B4-BE49-F238E27FC236}">
                <a16:creationId xmlns:a16="http://schemas.microsoft.com/office/drawing/2014/main" id="{959A17C6-6EB7-F148-6ED6-785F8AF96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54928" y="260152"/>
            <a:ext cx="1442453" cy="5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54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C15C0-6FFC-2813-AA7A-98801EF1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461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109234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6385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218468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730856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3277027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823198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4369369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연합학습 동작</a:t>
            </a: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DEA85244-3B72-5029-9882-30C5A3C250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47" y="2500536"/>
            <a:ext cx="11821510" cy="6364402"/>
          </a:xfrm>
          <a:prstGeom prst="rect">
            <a:avLst/>
          </a:prstGeom>
        </p:spPr>
      </p:pic>
      <p:pic>
        <p:nvPicPr>
          <p:cNvPr id="3" name="그림 12">
            <a:extLst>
              <a:ext uri="{FF2B5EF4-FFF2-40B4-BE49-F238E27FC236}">
                <a16:creationId xmlns:a16="http://schemas.microsoft.com/office/drawing/2014/main" id="{6B3CB13D-67DD-51DB-84F2-B3A9048E7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54928" y="260152"/>
            <a:ext cx="1442453" cy="5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02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C15C0-6FFC-2813-AA7A-98801EF1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461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109234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6385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218468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730856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3277027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823198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4369369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연합학습에 필요한 기술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93136-6056-525E-2CF1-1FF48B279DA7}"/>
              </a:ext>
            </a:extLst>
          </p:cNvPr>
          <p:cNvSpPr/>
          <p:nvPr/>
        </p:nvSpPr>
        <p:spPr>
          <a:xfrm>
            <a:off x="160492" y="5013396"/>
            <a:ext cx="3384376" cy="1080000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클라우드 시스템 보안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(Temporal DB,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</a:rPr>
              <a:t>AC)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DD7231-89CB-2E31-5654-A969A6886939}"/>
              </a:ext>
            </a:extLst>
          </p:cNvPr>
          <p:cNvSpPr/>
          <p:nvPr/>
        </p:nvSpPr>
        <p:spPr>
          <a:xfrm>
            <a:off x="162700" y="7296058"/>
            <a:ext cx="3384376" cy="1080000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동형 암호</a:t>
            </a:r>
            <a:r>
              <a:rPr lang="en-US" altLang="ko-KR" sz="2400" b="1" dirty="0">
                <a:solidFill>
                  <a:schemeClr val="tx1"/>
                </a:solidFill>
              </a:rPr>
              <a:t>, SMPC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2565E2-84DA-1330-BBF5-2DB18E65CB8A}"/>
              </a:ext>
            </a:extLst>
          </p:cNvPr>
          <p:cNvSpPr/>
          <p:nvPr/>
        </p:nvSpPr>
        <p:spPr>
          <a:xfrm>
            <a:off x="160492" y="6154727"/>
            <a:ext cx="3384376" cy="1080000"/>
          </a:xfrm>
          <a:prstGeom prst="rect">
            <a:avLst/>
          </a:prstGeom>
          <a:solidFill>
            <a:schemeClr val="bg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데이터 </a:t>
            </a:r>
            <a:r>
              <a:rPr lang="ko-KR" altLang="en-US" sz="2400" dirty="0" err="1">
                <a:solidFill>
                  <a:schemeClr val="tx1"/>
                </a:solidFill>
              </a:rPr>
              <a:t>전처리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060D2D-3FB2-C025-5B05-796CCC8CE6A0}"/>
              </a:ext>
            </a:extLst>
          </p:cNvPr>
          <p:cNvSpPr/>
          <p:nvPr/>
        </p:nvSpPr>
        <p:spPr>
          <a:xfrm>
            <a:off x="8239476" y="6693768"/>
            <a:ext cx="4392488" cy="1080000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클라우드 시스템 보안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(Temporal DB, AC)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6856EF-538F-AFE4-CB03-3017B39928C8}"/>
              </a:ext>
            </a:extLst>
          </p:cNvPr>
          <p:cNvSpPr/>
          <p:nvPr/>
        </p:nvSpPr>
        <p:spPr>
          <a:xfrm>
            <a:off x="8240444" y="4412606"/>
            <a:ext cx="4392488" cy="1080000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글로벌 모델 생성</a:t>
            </a:r>
            <a:r>
              <a:rPr lang="en-US" altLang="ko-KR" sz="2400" b="1" dirty="0">
                <a:solidFill>
                  <a:schemeClr val="tx1"/>
                </a:solidFill>
              </a:rPr>
              <a:t>,</a:t>
            </a:r>
            <a:r>
              <a:rPr lang="ko-KR" altLang="en-US" sz="2400" b="1" dirty="0">
                <a:solidFill>
                  <a:schemeClr val="tx1"/>
                </a:solidFill>
              </a:rPr>
              <a:t> 갱신 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Multi-task, AE(VAE, GAN), Transfer learning. Backbone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FE0DDE-2FB7-7151-7A17-E1EC9FADCD91}"/>
              </a:ext>
            </a:extLst>
          </p:cNvPr>
          <p:cNvSpPr txBox="1"/>
          <p:nvPr/>
        </p:nvSpPr>
        <p:spPr>
          <a:xfrm>
            <a:off x="579742" y="1924470"/>
            <a:ext cx="255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클라이언트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F9B3D9-1E2A-3925-B16D-F57CFD8A42D6}"/>
              </a:ext>
            </a:extLst>
          </p:cNvPr>
          <p:cNvSpPr txBox="1"/>
          <p:nvPr/>
        </p:nvSpPr>
        <p:spPr>
          <a:xfrm>
            <a:off x="9067684" y="1924470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FFC1FC-5617-1B16-D772-4F453F1CB530}"/>
              </a:ext>
            </a:extLst>
          </p:cNvPr>
          <p:cNvSpPr/>
          <p:nvPr/>
        </p:nvSpPr>
        <p:spPr>
          <a:xfrm>
            <a:off x="4200320" y="2732234"/>
            <a:ext cx="3383820" cy="1080000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네트워크 보안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(RSA)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A1C3A9-D3EA-FD14-DD80-BA7D6EFE5A43}"/>
              </a:ext>
            </a:extLst>
          </p:cNvPr>
          <p:cNvSpPr/>
          <p:nvPr/>
        </p:nvSpPr>
        <p:spPr>
          <a:xfrm>
            <a:off x="161048" y="2732234"/>
            <a:ext cx="3383820" cy="1080000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접근 제어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관리 도구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</a:rPr>
              <a:t>블록체인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89E75D-E079-BD69-A965-796EF7D00DFC}"/>
              </a:ext>
            </a:extLst>
          </p:cNvPr>
          <p:cNvCxnSpPr/>
          <p:nvPr/>
        </p:nvCxnSpPr>
        <p:spPr>
          <a:xfrm>
            <a:off x="3982120" y="5308848"/>
            <a:ext cx="382542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8CF5C65-54E8-3B57-CC63-222E2FEA39AB}"/>
              </a:ext>
            </a:extLst>
          </p:cNvPr>
          <p:cNvCxnSpPr>
            <a:cxnSpLocks/>
          </p:cNvCxnSpPr>
          <p:nvPr/>
        </p:nvCxnSpPr>
        <p:spPr>
          <a:xfrm rot="10800000">
            <a:off x="3982120" y="6195319"/>
            <a:ext cx="382542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266078-0276-4991-CE15-A9E350DC3450}"/>
              </a:ext>
            </a:extLst>
          </p:cNvPr>
          <p:cNvSpPr/>
          <p:nvPr/>
        </p:nvSpPr>
        <p:spPr>
          <a:xfrm>
            <a:off x="161048" y="3873565"/>
            <a:ext cx="3383820" cy="1080000"/>
          </a:xfrm>
          <a:prstGeom prst="rect">
            <a:avLst/>
          </a:prstGeom>
          <a:solidFill>
            <a:schemeClr val="bg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로컬 학습 및 검증</a:t>
            </a:r>
            <a:r>
              <a:rPr lang="en-US" altLang="ko-KR" sz="2400" dirty="0">
                <a:solidFill>
                  <a:schemeClr val="tx1"/>
                </a:solidFill>
              </a:rPr>
              <a:t>,</a:t>
            </a:r>
            <a:r>
              <a:rPr lang="ko-KR" altLang="en-US" sz="2400" dirty="0">
                <a:solidFill>
                  <a:schemeClr val="tx1"/>
                </a:solidFill>
              </a:rPr>
              <a:t> 공통 모델 업데이트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89C20C-E28F-FA91-8A62-97DEAA884AFC}"/>
              </a:ext>
            </a:extLst>
          </p:cNvPr>
          <p:cNvSpPr/>
          <p:nvPr/>
        </p:nvSpPr>
        <p:spPr>
          <a:xfrm>
            <a:off x="8240444" y="3272234"/>
            <a:ext cx="4392488" cy="1080000"/>
          </a:xfrm>
          <a:prstGeom prst="rect">
            <a:avLst/>
          </a:prstGeom>
          <a:solidFill>
            <a:schemeClr val="bg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연합 학습 관리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>
                <a:solidFill>
                  <a:schemeClr val="tx1"/>
                </a:solidFill>
              </a:rPr>
              <a:t>통신 제어</a:t>
            </a:r>
            <a:r>
              <a:rPr lang="en-US" altLang="ko-KR" sz="2400" dirty="0">
                <a:solidFill>
                  <a:schemeClr val="tx1"/>
                </a:solidFill>
              </a:rPr>
              <a:t>,</a:t>
            </a:r>
            <a:r>
              <a:rPr lang="ko-KR" altLang="en-US" sz="2400" dirty="0">
                <a:solidFill>
                  <a:schemeClr val="tx1"/>
                </a:solidFill>
              </a:rPr>
              <a:t> 학습 절차 수행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2C2EFD-A0FF-0D8E-82C9-65913AC594F3}"/>
              </a:ext>
            </a:extLst>
          </p:cNvPr>
          <p:cNvSpPr/>
          <p:nvPr/>
        </p:nvSpPr>
        <p:spPr>
          <a:xfrm>
            <a:off x="8240444" y="5552437"/>
            <a:ext cx="4392488" cy="1080000"/>
          </a:xfrm>
          <a:prstGeom prst="rect">
            <a:avLst/>
          </a:prstGeom>
          <a:solidFill>
            <a:schemeClr val="bg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취합 알고리즘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</a:rPr>
              <a:t>FedAVG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en-US" altLang="ko-KR" sz="2400" dirty="0" err="1">
                <a:solidFill>
                  <a:schemeClr val="tx1"/>
                </a:solidFill>
              </a:rPr>
              <a:t>FedProx</a:t>
            </a:r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등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0EA4B9-C776-6E08-CFBA-A90A3ABF3D48}"/>
              </a:ext>
            </a:extLst>
          </p:cNvPr>
          <p:cNvSpPr/>
          <p:nvPr/>
        </p:nvSpPr>
        <p:spPr>
          <a:xfrm>
            <a:off x="160492" y="8435889"/>
            <a:ext cx="3384376" cy="1080000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파일 관리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69DF46-8D68-E5C5-4C08-F77E76933DAF}"/>
              </a:ext>
            </a:extLst>
          </p:cNvPr>
          <p:cNvSpPr/>
          <p:nvPr/>
        </p:nvSpPr>
        <p:spPr>
          <a:xfrm>
            <a:off x="8239476" y="7835099"/>
            <a:ext cx="4392488" cy="1080000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파일 관리</a:t>
            </a:r>
          </a:p>
        </p:txBody>
      </p:sp>
      <p:pic>
        <p:nvPicPr>
          <p:cNvPr id="6" name="그림 12">
            <a:extLst>
              <a:ext uri="{FF2B5EF4-FFF2-40B4-BE49-F238E27FC236}">
                <a16:creationId xmlns:a16="http://schemas.microsoft.com/office/drawing/2014/main" id="{27F10E8B-9098-E040-232B-BCCE00372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54928" y="260152"/>
            <a:ext cx="1442453" cy="5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25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C15C0-6FFC-2813-AA7A-98801EF1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461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109234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6385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218468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730856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3277027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823198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4369369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연합학습의 장점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46143A-5711-6D0E-8600-074956F8663A}"/>
              </a:ext>
            </a:extLst>
          </p:cNvPr>
          <p:cNvGrpSpPr/>
          <p:nvPr/>
        </p:nvGrpSpPr>
        <p:grpSpPr>
          <a:xfrm>
            <a:off x="163528" y="1752307"/>
            <a:ext cx="12459552" cy="7978101"/>
            <a:chOff x="0" y="1474790"/>
            <a:chExt cx="12459552" cy="797810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78CC98-3DAE-699A-C042-35C293D068C4}"/>
                </a:ext>
              </a:extLst>
            </p:cNvPr>
            <p:cNvSpPr/>
            <p:nvPr/>
          </p:nvSpPr>
          <p:spPr>
            <a:xfrm>
              <a:off x="7039440" y="7525068"/>
              <a:ext cx="5420112" cy="189909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  <a:latin typeface="+mn-ea"/>
                </a:rPr>
                <a:t>기관 별 학습 검증 방식이 가능하여  공통 모델의 개선 기여도 </a:t>
              </a:r>
              <a:r>
                <a:rPr lang="ko-KR" altLang="en-US" sz="2800" b="1" dirty="0">
                  <a:solidFill>
                    <a:sysClr val="windowText" lastClr="000000"/>
                  </a:solidFill>
                  <a:latin typeface="+mn-ea"/>
                </a:rPr>
                <a:t>평가와 보상이 가능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3AAAA6-D3B1-B80A-8DC1-85610E7F6C6D}"/>
                </a:ext>
              </a:extLst>
            </p:cNvPr>
            <p:cNvSpPr/>
            <p:nvPr/>
          </p:nvSpPr>
          <p:spPr>
            <a:xfrm>
              <a:off x="638640" y="7553793"/>
              <a:ext cx="5420112" cy="18990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  <a:latin typeface="+mn-ea"/>
                </a:rPr>
                <a:t>각 기관에서 학습을 수행하므로 </a:t>
              </a:r>
              <a:r>
                <a:rPr lang="ko-KR" altLang="en-US" sz="2800" b="1" dirty="0">
                  <a:solidFill>
                    <a:sysClr val="windowText" lastClr="000000"/>
                  </a:solidFill>
                  <a:latin typeface="+mn-ea"/>
                </a:rPr>
                <a:t>과도한 사전 표준화</a:t>
              </a:r>
              <a:r>
                <a:rPr lang="ko-KR" altLang="en-US" sz="2800" dirty="0">
                  <a:solidFill>
                    <a:sysClr val="windowText" lastClr="000000"/>
                  </a:solidFill>
                  <a:latin typeface="+mn-ea"/>
                </a:rPr>
                <a:t> 불필요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A1C17F-C8D3-9DA4-8252-C572A35BEA6B}"/>
                </a:ext>
              </a:extLst>
            </p:cNvPr>
            <p:cNvSpPr/>
            <p:nvPr/>
          </p:nvSpPr>
          <p:spPr>
            <a:xfrm>
              <a:off x="7039440" y="3287687"/>
              <a:ext cx="5420112" cy="189909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</a:rPr>
                <a:t>민감 정보를 숨기는 학습 기술이 존재하여 </a:t>
              </a:r>
              <a:r>
                <a:rPr lang="ko-KR" altLang="en-US" sz="2800" b="1" dirty="0">
                  <a:solidFill>
                    <a:sysClr val="windowText" lastClr="000000"/>
                  </a:solidFill>
                </a:rPr>
                <a:t>민감 데이터의 공유 가능</a:t>
              </a:r>
              <a:r>
                <a:rPr lang="en-US" altLang="ko-KR" sz="2800" dirty="0"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sz="2800" dirty="0">
                  <a:solidFill>
                    <a:sysClr val="windowText" lastClr="000000"/>
                  </a:solidFill>
                </a:rPr>
                <a:t>안전한 다자간계산</a:t>
              </a:r>
              <a:r>
                <a:rPr lang="en-US" altLang="ko-KR" sz="28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2800" dirty="0">
                  <a:solidFill>
                    <a:sysClr val="windowText" lastClr="000000"/>
                  </a:solidFill>
                </a:rPr>
                <a:t>동형암호</a:t>
              </a:r>
              <a:r>
                <a:rPr lang="en-US" altLang="ko-KR" sz="2800" dirty="0">
                  <a:solidFill>
                    <a:sysClr val="windowText" lastClr="000000"/>
                  </a:solidFill>
                </a:rPr>
                <a:t>)</a:t>
              </a:r>
              <a:endParaRPr lang="ko-KR" altLang="en-US" sz="2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290618A-FFF2-73C5-C871-FFF131568152}"/>
                </a:ext>
              </a:extLst>
            </p:cNvPr>
            <p:cNvSpPr/>
            <p:nvPr/>
          </p:nvSpPr>
          <p:spPr>
            <a:xfrm>
              <a:off x="638640" y="3287687"/>
              <a:ext cx="5420112" cy="18990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sysClr val="windowText" lastClr="000000"/>
                </a:solidFill>
                <a:latin typeface="+mn-ea"/>
              </a:endParaRPr>
            </a:p>
            <a:p>
              <a:pPr algn="ctr"/>
              <a:r>
                <a:rPr lang="ko-KR" altLang="en-US" sz="2800" b="1" dirty="0">
                  <a:solidFill>
                    <a:sysClr val="windowText" lastClr="000000"/>
                  </a:solidFill>
                  <a:latin typeface="+mn-ea"/>
                </a:rPr>
                <a:t>데이터를 직접 공유하지 않아</a:t>
              </a:r>
              <a:r>
                <a:rPr lang="ko-KR" altLang="en-US" sz="2800" dirty="0">
                  <a:solidFill>
                    <a:sysClr val="windowText" lastClr="000000"/>
                  </a:solidFill>
                  <a:latin typeface="+mn-ea"/>
                </a:rPr>
                <a:t> 원천 데이터가 안전함</a:t>
              </a:r>
              <a:endParaRPr lang="en-US" altLang="ko-KR" sz="2800" dirty="0">
                <a:solidFill>
                  <a:sysClr val="windowText" lastClr="000000"/>
                </a:solidFill>
                <a:latin typeface="+mn-ea"/>
              </a:endParaRPr>
            </a:p>
            <a:p>
              <a:pPr algn="ctr"/>
              <a:r>
                <a:rPr lang="en-US" altLang="ko-KR" sz="2800" dirty="0">
                  <a:solidFill>
                    <a:sysClr val="windowText" lastClr="000000"/>
                  </a:solidFill>
                  <a:latin typeface="+mn-ea"/>
                </a:rPr>
                <a:t>(</a:t>
              </a:r>
              <a:r>
                <a:rPr lang="ko-KR" altLang="en-US" sz="2800" dirty="0">
                  <a:solidFill>
                    <a:sysClr val="windowText" lastClr="000000"/>
                  </a:solidFill>
                  <a:latin typeface="+mn-ea"/>
                </a:rPr>
                <a:t>가중치와 모델만 공유</a:t>
              </a:r>
              <a:r>
                <a:rPr lang="en-US" altLang="ko-KR" sz="2800" dirty="0">
                  <a:solidFill>
                    <a:sysClr val="windowText" lastClr="000000"/>
                  </a:solidFill>
                  <a:latin typeface="+mn-ea"/>
                </a:rPr>
                <a:t>)</a:t>
              </a:r>
              <a:endParaRPr lang="en-US" altLang="ko-KR" sz="2800" b="1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35ABD7-34E9-C45A-540B-FC5F0C812C0A}"/>
                </a:ext>
              </a:extLst>
            </p:cNvPr>
            <p:cNvSpPr/>
            <p:nvPr/>
          </p:nvSpPr>
          <p:spPr>
            <a:xfrm>
              <a:off x="0" y="1474790"/>
              <a:ext cx="5420112" cy="189909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54617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109234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63851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218468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730856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3277027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823198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4369369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800" b="1" dirty="0">
                  <a:solidFill>
                    <a:sysClr val="windowText" lastClr="000000"/>
                  </a:solidFill>
                </a:rPr>
                <a:t>중앙집중식</a:t>
              </a:r>
              <a:endParaRPr lang="en-US" altLang="ko-KR" sz="28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sz="28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</a:rPr>
                <a:t>훈련 데이터를 물리적으로 수집하거나</a:t>
              </a:r>
              <a:r>
                <a:rPr lang="en-US" altLang="ko-KR" sz="2800" dirty="0">
                  <a:solidFill>
                    <a:sysClr val="windowText" lastClr="000000"/>
                  </a:solidFill>
                </a:rPr>
                <a:t>,</a:t>
              </a:r>
              <a:r>
                <a:rPr lang="ko-KR" altLang="en-US" sz="2800" dirty="0">
                  <a:solidFill>
                    <a:sysClr val="windowText" lastClr="000000"/>
                  </a:solidFill>
                </a:rPr>
                <a:t> 접근 가능해야 한다</a:t>
              </a:r>
              <a:endParaRPr lang="en-US" altLang="ko-KR" sz="2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F6198BD-C370-0AAF-F9C6-50E869495A20}"/>
                </a:ext>
              </a:extLst>
            </p:cNvPr>
            <p:cNvSpPr/>
            <p:nvPr/>
          </p:nvSpPr>
          <p:spPr>
            <a:xfrm>
              <a:off x="6400800" y="1474790"/>
              <a:ext cx="5420112" cy="189909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54617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109234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63851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218468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730856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3277027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823198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4369369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800" b="1" dirty="0">
                  <a:solidFill>
                    <a:sysClr val="windowText" lastClr="000000"/>
                  </a:solidFill>
                </a:rPr>
                <a:t>개인정보 침해</a:t>
              </a:r>
              <a:endParaRPr lang="en-US" altLang="ko-KR" sz="2800" b="1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sz="28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</a:rPr>
                <a:t>보건의료 데이터는 특히 민감 정보가 많아 </a:t>
              </a:r>
              <a:r>
                <a:rPr lang="en-US" altLang="ko-KR" sz="2800" dirty="0">
                  <a:solidFill>
                    <a:sysClr val="windowText" lastClr="000000"/>
                  </a:solidFill>
                </a:rPr>
                <a:t>“</a:t>
              </a:r>
              <a:r>
                <a:rPr lang="ko-KR" altLang="en-US" sz="2800" dirty="0">
                  <a:solidFill>
                    <a:sysClr val="windowText" lastClr="000000"/>
                  </a:solidFill>
                </a:rPr>
                <a:t>공유</a:t>
              </a:r>
              <a:r>
                <a:rPr lang="en-US" altLang="ko-KR" sz="2800" dirty="0">
                  <a:solidFill>
                    <a:sysClr val="windowText" lastClr="000000"/>
                  </a:solidFill>
                </a:rPr>
                <a:t>”</a:t>
              </a:r>
              <a:r>
                <a:rPr lang="ko-KR" altLang="en-US" sz="2800" dirty="0">
                  <a:solidFill>
                    <a:sysClr val="windowText" lastClr="000000"/>
                  </a:solidFill>
                </a:rPr>
                <a:t>가 거의 불가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B6F66-611D-ECBC-1FEE-981479FECA18}"/>
                </a:ext>
              </a:extLst>
            </p:cNvPr>
            <p:cNvSpPr/>
            <p:nvPr/>
          </p:nvSpPr>
          <p:spPr>
            <a:xfrm>
              <a:off x="0" y="5740896"/>
              <a:ext cx="5420112" cy="189909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54617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109234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63851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218468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730856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3277027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823198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4369369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800" b="1" dirty="0">
                  <a:solidFill>
                    <a:sysClr val="windowText" lastClr="000000"/>
                  </a:solidFill>
                </a:rPr>
                <a:t>상호 운영성을 위한 표준화</a:t>
              </a:r>
              <a:endParaRPr lang="en-US" altLang="ko-KR" sz="2800" b="1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sz="28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</a:rPr>
                <a:t>데이터의 공동 활용을 위해서 장기간의 표준화 작업 필요</a:t>
              </a:r>
              <a:endParaRPr lang="en-US" altLang="ko-KR" sz="2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C53CE09-76A6-6C20-19FD-A2191FB44CEC}"/>
                </a:ext>
              </a:extLst>
            </p:cNvPr>
            <p:cNvSpPr/>
            <p:nvPr/>
          </p:nvSpPr>
          <p:spPr>
            <a:xfrm>
              <a:off x="6400800" y="5712172"/>
              <a:ext cx="5420112" cy="189909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54617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109234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63851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218468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730856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3277027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823198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4369369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800" b="1" dirty="0">
                  <a:solidFill>
                    <a:sysClr val="windowText" lastClr="000000"/>
                  </a:solidFill>
                </a:rPr>
                <a:t>책임</a:t>
              </a:r>
              <a:r>
                <a:rPr lang="en-US" altLang="ko-KR" sz="2800" b="1" dirty="0">
                  <a:solidFill>
                    <a:sysClr val="windowText" lastClr="000000"/>
                  </a:solidFill>
                </a:rPr>
                <a:t>,</a:t>
              </a:r>
              <a:r>
                <a:rPr lang="ko-KR" altLang="en-US" sz="2800" b="1" dirty="0">
                  <a:solidFill>
                    <a:sysClr val="windowText" lastClr="000000"/>
                  </a:solidFill>
                </a:rPr>
                <a:t> 소유권 문제</a:t>
              </a:r>
              <a:endParaRPr lang="en-US" altLang="ko-KR" sz="2800" b="1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sz="28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</a:rPr>
                <a:t>데이터 공유에 대한 미래 책임</a:t>
              </a:r>
              <a:r>
                <a:rPr lang="en-US" altLang="ko-KR" sz="2800" dirty="0">
                  <a:solidFill>
                    <a:sysClr val="windowText" lastClr="000000"/>
                  </a:solidFill>
                </a:rPr>
                <a:t>,</a:t>
              </a:r>
              <a:r>
                <a:rPr lang="ko-KR" altLang="en-US" sz="2800" dirty="0">
                  <a:solidFill>
                    <a:sysClr val="windowText" lastClr="000000"/>
                  </a:solidFill>
                </a:rPr>
                <a:t> 기여도 평가의 문제 존재</a:t>
              </a:r>
            </a:p>
          </p:txBody>
        </p:sp>
      </p:grpSp>
      <p:pic>
        <p:nvPicPr>
          <p:cNvPr id="3" name="그림 12">
            <a:extLst>
              <a:ext uri="{FF2B5EF4-FFF2-40B4-BE49-F238E27FC236}">
                <a16:creationId xmlns:a16="http://schemas.microsoft.com/office/drawing/2014/main" id="{77AAC36F-13DF-CEB9-2C32-C9B923E47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54928" y="260152"/>
            <a:ext cx="1442453" cy="5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72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F86D745-A578-8A44-9FEF-A614B7EB012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kern="0" dirty="0"/>
              <a:t>구글</a:t>
            </a:r>
            <a:endParaRPr lang="en-US" altLang="ko-KR" kern="0" dirty="0"/>
          </a:p>
          <a:p>
            <a:pPr lvl="1"/>
            <a:r>
              <a:rPr lang="en-US" altLang="ko-KR" kern="0" dirty="0"/>
              <a:t>2017</a:t>
            </a:r>
            <a:r>
              <a:rPr lang="ko-KR" altLang="en-US" kern="0" dirty="0"/>
              <a:t>년 </a:t>
            </a:r>
            <a:r>
              <a:rPr lang="en-US" altLang="ko-KR" kern="0" dirty="0"/>
              <a:t>4</a:t>
            </a:r>
            <a:r>
              <a:rPr lang="ko-KR" altLang="en-US" kern="0" dirty="0"/>
              <a:t>월</a:t>
            </a:r>
            <a:r>
              <a:rPr lang="en-US" altLang="ko-KR" kern="0" dirty="0"/>
              <a:t>, </a:t>
            </a:r>
            <a:r>
              <a:rPr lang="ko-KR" altLang="en-US" kern="0" dirty="0"/>
              <a:t>단어 자동 완성 추천기능에 </a:t>
            </a:r>
            <a:r>
              <a:rPr lang="en-US" altLang="ko-KR" kern="0" dirty="0"/>
              <a:t>Federated Learning</a:t>
            </a:r>
            <a:r>
              <a:rPr lang="ko-KR" altLang="en-US" kern="0" dirty="0"/>
              <a:t>을 도입</a:t>
            </a:r>
            <a:endParaRPr lang="en-US" altLang="ko-KR" kern="0" dirty="0"/>
          </a:p>
          <a:p>
            <a:r>
              <a:rPr lang="en-US" altLang="x-none" dirty="0"/>
              <a:t>Clara</a:t>
            </a:r>
          </a:p>
          <a:p>
            <a:pPr lvl="1"/>
            <a:r>
              <a:rPr lang="en-US" altLang="ko-KR" dirty="0"/>
              <a:t>NVIDIA, </a:t>
            </a:r>
            <a:r>
              <a:rPr lang="ko-KR" altLang="en-US" dirty="0"/>
              <a:t>미국</a:t>
            </a:r>
            <a:r>
              <a:rPr lang="en-US" altLang="ko-KR" dirty="0"/>
              <a:t>  </a:t>
            </a:r>
            <a:r>
              <a:rPr lang="ko-KR" altLang="en-US" dirty="0"/>
              <a:t>영상의학회</a:t>
            </a:r>
            <a:r>
              <a:rPr lang="en-US" altLang="ko-KR" dirty="0"/>
              <a:t>, </a:t>
            </a:r>
            <a:r>
              <a:rPr lang="en-US" altLang="x-none" dirty="0"/>
              <a:t>UCLA </a:t>
            </a:r>
            <a:r>
              <a:rPr lang="ko-KR" altLang="en-US" dirty="0"/>
              <a:t>헬스</a:t>
            </a:r>
            <a:r>
              <a:rPr lang="en-US" altLang="ko-KR" dirty="0"/>
              <a:t>, </a:t>
            </a:r>
            <a:r>
              <a:rPr lang="ko-KR" altLang="en-US" dirty="0"/>
              <a:t>매사추세츠 제너럴 </a:t>
            </a:r>
            <a:r>
              <a:rPr lang="ko-KR" altLang="en-US" dirty="0" err="1"/>
              <a:t>브리검</a:t>
            </a:r>
            <a:r>
              <a:rPr lang="ko-KR" altLang="en-US" dirty="0"/>
              <a:t> 병원</a:t>
            </a:r>
            <a:r>
              <a:rPr lang="en-US" altLang="ko-KR" dirty="0"/>
              <a:t>, </a:t>
            </a:r>
            <a:r>
              <a:rPr lang="ko-KR" altLang="en-US" dirty="0"/>
              <a:t>영국 </a:t>
            </a:r>
            <a:r>
              <a:rPr lang="ko-KR" altLang="en-US" dirty="0" err="1"/>
              <a:t>킹스칼리지</a:t>
            </a:r>
            <a:r>
              <a:rPr lang="ko-KR" altLang="en-US" dirty="0"/>
              <a:t> 런던 등이 참여</a:t>
            </a:r>
            <a:endParaRPr lang="en-US" altLang="ko-KR" dirty="0"/>
          </a:p>
          <a:p>
            <a:pPr lvl="1"/>
            <a:r>
              <a:rPr lang="ko-KR" altLang="en-US" dirty="0"/>
              <a:t>영상 의료 데이터 연합 분석 </a:t>
            </a:r>
            <a:r>
              <a:rPr lang="en-US" altLang="x-none" dirty="0"/>
              <a:t>AI </a:t>
            </a:r>
            <a:r>
              <a:rPr lang="ko-KR" altLang="en-US" dirty="0"/>
              <a:t>시스템</a:t>
            </a:r>
            <a:r>
              <a:rPr lang="en-US" altLang="ko-KR" dirty="0"/>
              <a:t> </a:t>
            </a:r>
            <a:r>
              <a:rPr lang="ko-KR" altLang="en-US" dirty="0"/>
              <a:t>구축</a:t>
            </a:r>
            <a:endParaRPr lang="en-US" altLang="ko-KR" dirty="0"/>
          </a:p>
          <a:p>
            <a:pPr lvl="1"/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초기 검사만으로 산소 보충이 필요한지 판단하는 </a:t>
            </a:r>
            <a:r>
              <a:rPr lang="en-US" altLang="ko-KR" dirty="0"/>
              <a:t>AI </a:t>
            </a:r>
            <a:r>
              <a:rPr lang="ko-KR" altLang="en-US" dirty="0"/>
              <a:t>모델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kern="0" dirty="0"/>
          </a:p>
          <a:p>
            <a:endParaRPr kumimoji="1" lang="en-US" altLang="x-none" kern="0" dirty="0"/>
          </a:p>
          <a:p>
            <a:endParaRPr kumimoji="1" lang="x-none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2359D9E-0E57-0145-A3F7-8F8BBC29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연합 학습 사례</a:t>
            </a:r>
            <a:endParaRPr kumimoji="1" lang="x-none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08AA3A-94C8-404C-B874-3163860D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15</a:t>
            </a:fld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E1A3FF-9A00-7447-AEE5-6B78D3136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36" y="5592115"/>
            <a:ext cx="4937042" cy="3771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62CFAF-71BF-E84B-BBBB-2E31112A5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16" y="5592115"/>
            <a:ext cx="4330700" cy="3771900"/>
          </a:xfrm>
          <a:prstGeom prst="rect">
            <a:avLst/>
          </a:prstGeom>
        </p:spPr>
      </p:pic>
      <p:pic>
        <p:nvPicPr>
          <p:cNvPr id="6" name="그림 12">
            <a:extLst>
              <a:ext uri="{FF2B5EF4-FFF2-40B4-BE49-F238E27FC236}">
                <a16:creationId xmlns:a16="http://schemas.microsoft.com/office/drawing/2014/main" id="{F834BAD0-EF7B-DE42-677B-FE325CFB2E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54928" y="260152"/>
            <a:ext cx="1442453" cy="5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9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C15C0-6FFC-2813-AA7A-98801EF1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 학습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F1F169-8894-CCA7-17F8-446FAF8CB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i="0" cap="all" dirty="0">
                <a:solidFill>
                  <a:srgbClr val="111111"/>
                </a:solidFill>
                <a:effectLst/>
                <a:latin typeface="Helvetica Neue"/>
              </a:rPr>
              <a:t>주요 도입 사례</a:t>
            </a:r>
            <a:r>
              <a:rPr lang="en-US" altLang="ko-KR" i="0" cap="all" dirty="0">
                <a:solidFill>
                  <a:srgbClr val="111111"/>
                </a:solidFill>
                <a:effectLst/>
                <a:latin typeface="Helvetica Neue"/>
              </a:rPr>
              <a:t>(</a:t>
            </a:r>
            <a:r>
              <a:rPr lang="ko-KR" altLang="en-US" i="0" cap="all" dirty="0">
                <a:solidFill>
                  <a:srgbClr val="111111"/>
                </a:solidFill>
                <a:effectLst/>
                <a:latin typeface="Helvetica Neue"/>
              </a:rPr>
              <a:t>헬스케어</a:t>
            </a:r>
            <a:r>
              <a:rPr lang="en-US" altLang="ko-KR" i="0" cap="all" dirty="0">
                <a:solidFill>
                  <a:srgbClr val="111111"/>
                </a:solidFill>
                <a:effectLst/>
                <a:latin typeface="Helvetica Neue"/>
              </a:rPr>
              <a:t>)</a:t>
            </a:r>
          </a:p>
          <a:p>
            <a:pPr lvl="1"/>
            <a:r>
              <a:rPr lang="en-US" altLang="ko-KR" i="0" cap="all" dirty="0">
                <a:solidFill>
                  <a:srgbClr val="111111"/>
                </a:solidFill>
                <a:effectLst/>
                <a:latin typeface="Helvetica Neue"/>
              </a:rPr>
              <a:t>2020</a:t>
            </a:r>
            <a:r>
              <a:rPr lang="ko-KR" altLang="en-US" i="0" cap="all" dirty="0">
                <a:solidFill>
                  <a:srgbClr val="111111"/>
                </a:solidFill>
                <a:effectLst/>
                <a:latin typeface="Helvetica Neue"/>
              </a:rPr>
              <a:t>년 </a:t>
            </a:r>
            <a:r>
              <a:rPr lang="en-US" altLang="ko-KR" i="0" cap="all" dirty="0">
                <a:solidFill>
                  <a:srgbClr val="111111"/>
                </a:solidFill>
                <a:effectLst/>
                <a:latin typeface="Helvetica Neue"/>
              </a:rPr>
              <a:t>li et al</a:t>
            </a:r>
            <a:r>
              <a:rPr lang="ko-KR" altLang="en-US" i="0" cap="all" dirty="0">
                <a:solidFill>
                  <a:srgbClr val="111111"/>
                </a:solidFill>
                <a:effectLst/>
                <a:latin typeface="Helvetica Neue"/>
              </a:rPr>
              <a:t>은 </a:t>
            </a:r>
            <a:r>
              <a:rPr lang="en-US" altLang="ko-KR" cap="all" dirty="0" err="1">
                <a:solidFill>
                  <a:srgbClr val="111111"/>
                </a:solidFill>
                <a:latin typeface="Helvetica Neue"/>
              </a:rPr>
              <a:t>rs</a:t>
            </a:r>
            <a:r>
              <a:rPr lang="en-US" altLang="ko-KR" i="0" cap="all" dirty="0">
                <a:solidFill>
                  <a:srgbClr val="111111"/>
                </a:solidFill>
                <a:effectLst/>
                <a:latin typeface="Helvetica Neue"/>
              </a:rPr>
              <a:t>-fMRI </a:t>
            </a:r>
            <a:r>
              <a:rPr lang="ko-KR" altLang="en-US" i="0" cap="all" dirty="0">
                <a:solidFill>
                  <a:srgbClr val="111111"/>
                </a:solidFill>
                <a:effectLst/>
                <a:latin typeface="Helvetica Neue"/>
              </a:rPr>
              <a:t>뇌 영상 </a:t>
            </a:r>
            <a:r>
              <a:rPr lang="ko-KR" altLang="en-US" i="0" cap="all" dirty="0" err="1">
                <a:solidFill>
                  <a:srgbClr val="111111"/>
                </a:solidFill>
                <a:effectLst/>
                <a:latin typeface="Helvetica Neue"/>
              </a:rPr>
              <a:t>데이터룰</a:t>
            </a:r>
            <a:r>
              <a:rPr lang="ko-KR" altLang="en-US" i="0" cap="all" dirty="0">
                <a:solidFill>
                  <a:srgbClr val="111111"/>
                </a:solidFill>
                <a:effectLst/>
                <a:latin typeface="Helvetica Neue"/>
              </a:rPr>
              <a:t> 사용하여 자폐 스펙트럼 장애</a:t>
            </a:r>
            <a:r>
              <a:rPr lang="en-US" altLang="ko-KR" i="0" cap="all" dirty="0">
                <a:solidFill>
                  <a:srgbClr val="111111"/>
                </a:solidFill>
                <a:effectLst/>
                <a:latin typeface="Helvetica Neue"/>
              </a:rPr>
              <a:t>(ASD)</a:t>
            </a:r>
            <a:r>
              <a:rPr lang="ko-KR" altLang="en-US" i="0" cap="all" dirty="0">
                <a:solidFill>
                  <a:srgbClr val="111111"/>
                </a:solidFill>
                <a:effectLst/>
                <a:latin typeface="Helvetica Neue"/>
              </a:rPr>
              <a:t>를 식별하는 연구를 수행했음</a:t>
            </a:r>
            <a:endParaRPr lang="en-US" altLang="ko-KR" i="0" cap="all" dirty="0">
              <a:solidFill>
                <a:srgbClr val="111111"/>
              </a:solidFill>
              <a:effectLst/>
              <a:latin typeface="Helvetica Neue"/>
            </a:endParaRPr>
          </a:p>
          <a:p>
            <a:pPr lvl="1"/>
            <a:r>
              <a:rPr lang="en-US" altLang="ko-KR" cap="all" dirty="0">
                <a:solidFill>
                  <a:srgbClr val="111111"/>
                </a:solidFill>
                <a:latin typeface="Helvetica Neue"/>
              </a:rPr>
              <a:t>52~167</a:t>
            </a:r>
            <a:r>
              <a:rPr lang="ko-KR" altLang="en-US" cap="all" dirty="0">
                <a:solidFill>
                  <a:srgbClr val="111111"/>
                </a:solidFill>
                <a:latin typeface="Helvetica Neue"/>
              </a:rPr>
              <a:t>명 환자의 데이터를 </a:t>
            </a:r>
            <a:r>
              <a:rPr lang="en-US" altLang="ko-KR" cap="all" dirty="0">
                <a:solidFill>
                  <a:srgbClr val="111111"/>
                </a:solidFill>
                <a:latin typeface="Helvetica Neue"/>
              </a:rPr>
              <a:t>4</a:t>
            </a:r>
            <a:r>
              <a:rPr lang="ko-KR" altLang="en-US" cap="all" dirty="0">
                <a:solidFill>
                  <a:srgbClr val="111111"/>
                </a:solidFill>
                <a:latin typeface="Helvetica Neue"/>
              </a:rPr>
              <a:t>개의 다른 사이트에서 가져왔고 이미지 분류 문제로 모델을 학습하였는데</a:t>
            </a:r>
            <a:r>
              <a:rPr lang="en-US" altLang="ko-KR" cap="all" dirty="0">
                <a:solidFill>
                  <a:srgbClr val="111111"/>
                </a:solidFill>
                <a:latin typeface="Helvetica Neue"/>
              </a:rPr>
              <a:t>, </a:t>
            </a:r>
            <a:r>
              <a:rPr lang="ko-KR" altLang="en-US" cap="all" dirty="0">
                <a:solidFill>
                  <a:srgbClr val="111111"/>
                </a:solidFill>
                <a:latin typeface="Helvetica Neue"/>
              </a:rPr>
              <a:t>단일 사이트 모델의 경우 </a:t>
            </a:r>
            <a:r>
              <a:rPr lang="en-US" altLang="ko-KR" cap="all" dirty="0">
                <a:solidFill>
                  <a:srgbClr val="111111"/>
                </a:solidFill>
                <a:latin typeface="Helvetica Neue"/>
              </a:rPr>
              <a:t>0.695</a:t>
            </a:r>
            <a:r>
              <a:rPr lang="ko-KR" altLang="en-US" cap="all" dirty="0">
                <a:solidFill>
                  <a:srgbClr val="111111"/>
                </a:solidFill>
                <a:latin typeface="Helvetica Neue"/>
              </a:rPr>
              <a:t>인데 반해 연합 학습한 경우 </a:t>
            </a:r>
            <a:r>
              <a:rPr lang="en-US" altLang="ko-KR" cap="all" dirty="0">
                <a:solidFill>
                  <a:srgbClr val="111111"/>
                </a:solidFill>
                <a:latin typeface="Helvetica Neue"/>
              </a:rPr>
              <a:t>0.849</a:t>
            </a:r>
            <a:r>
              <a:rPr lang="ko-KR" altLang="en-US" cap="all" dirty="0">
                <a:solidFill>
                  <a:srgbClr val="111111"/>
                </a:solidFill>
                <a:latin typeface="Helvetica Neue"/>
              </a:rPr>
              <a:t>를 달성해 여러 사이트의 데이터를 학습한 효과가 크다는 것을 증명했음</a:t>
            </a:r>
            <a:endParaRPr lang="en-US" altLang="ko-KR" i="0" cap="all" dirty="0">
              <a:solidFill>
                <a:srgbClr val="111111"/>
              </a:solidFill>
              <a:effectLst/>
              <a:latin typeface="Helvetica Neue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720C25-B750-FB6B-E208-B60EA649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0" y="4443309"/>
            <a:ext cx="8017630" cy="47684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D00A97-B7FE-D5CA-8A25-C73654FC8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721" y="4660049"/>
            <a:ext cx="5239495" cy="3034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827886-24D7-ACA8-97E7-A14881D94C3E}"/>
              </a:ext>
            </a:extLst>
          </p:cNvPr>
          <p:cNvSpPr txBox="1"/>
          <p:nvPr/>
        </p:nvSpPr>
        <p:spPr>
          <a:xfrm>
            <a:off x="8886614" y="9265916"/>
            <a:ext cx="4027602" cy="311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22" dirty="0"/>
              <a:t>출처</a:t>
            </a:r>
            <a:r>
              <a:rPr lang="en-US" altLang="ko-KR" sz="1422" dirty="0"/>
              <a:t>: </a:t>
            </a:r>
            <a:r>
              <a:rPr lang="ko-KR" altLang="en-US" sz="1422" dirty="0"/>
              <a:t>https://arxiv.org/pdf/2001.05647.pdf</a:t>
            </a:r>
          </a:p>
        </p:txBody>
      </p:sp>
      <p:pic>
        <p:nvPicPr>
          <p:cNvPr id="4" name="그림 12">
            <a:extLst>
              <a:ext uri="{FF2B5EF4-FFF2-40B4-BE49-F238E27FC236}">
                <a16:creationId xmlns:a16="http://schemas.microsoft.com/office/drawing/2014/main" id="{DD3DB389-FA8F-61B9-0EDF-9388ED49E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54928" y="260152"/>
            <a:ext cx="1442453" cy="5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93704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793414-388F-0A0A-4D32-FD48E0240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120" y="3942041"/>
            <a:ext cx="5342268" cy="525163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43C15C0-6FFC-2813-AA7A-98801EF1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 학습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F1F169-8894-CCA7-17F8-446FAF8CB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i="0" cap="all" dirty="0">
                <a:solidFill>
                  <a:srgbClr val="111111"/>
                </a:solidFill>
                <a:effectLst/>
                <a:latin typeface="Helvetica Neue"/>
              </a:rPr>
              <a:t>주요 도입 사례</a:t>
            </a:r>
            <a:r>
              <a:rPr lang="en-US" altLang="ko-KR" i="0" cap="all" dirty="0">
                <a:solidFill>
                  <a:srgbClr val="111111"/>
                </a:solidFill>
                <a:effectLst/>
                <a:latin typeface="Helvetica Neue"/>
              </a:rPr>
              <a:t>(</a:t>
            </a:r>
            <a:r>
              <a:rPr lang="ko-KR" altLang="en-US" i="0" cap="all" dirty="0">
                <a:solidFill>
                  <a:srgbClr val="111111"/>
                </a:solidFill>
                <a:effectLst/>
                <a:latin typeface="Helvetica Neue"/>
              </a:rPr>
              <a:t>헬스케어</a:t>
            </a:r>
            <a:r>
              <a:rPr lang="en-US" altLang="ko-KR" i="0" cap="all" dirty="0">
                <a:solidFill>
                  <a:srgbClr val="111111"/>
                </a:solidFill>
                <a:effectLst/>
                <a:latin typeface="Helvetica Neue"/>
              </a:rPr>
              <a:t>)</a:t>
            </a:r>
          </a:p>
          <a:p>
            <a:pPr lvl="1"/>
            <a:r>
              <a:rPr lang="en-US" altLang="ko-KR" kern="0" dirty="0"/>
              <a:t>2021</a:t>
            </a:r>
            <a:r>
              <a:rPr lang="ko-KR" altLang="en-US" kern="0" dirty="0"/>
              <a:t>년 </a:t>
            </a:r>
            <a:r>
              <a:rPr lang="en-US" altLang="ko-KR" kern="0" dirty="0"/>
              <a:t>4</a:t>
            </a:r>
            <a:r>
              <a:rPr lang="ko-KR" altLang="en-US" kern="0" dirty="0"/>
              <a:t>월 </a:t>
            </a:r>
            <a:r>
              <a:rPr lang="en-US" altLang="ko-KR" dirty="0"/>
              <a:t>Qi Dou, Tiffany Y. So</a:t>
            </a:r>
            <a:r>
              <a:rPr lang="ko-KR" altLang="en-US" dirty="0"/>
              <a:t>의 </a:t>
            </a:r>
            <a:r>
              <a:rPr lang="en-US" altLang="ko-KR" kern="0" dirty="0"/>
              <a:t>CT</a:t>
            </a:r>
            <a:r>
              <a:rPr lang="ko-KR" altLang="en-US" kern="0" dirty="0"/>
              <a:t>스캔 사진에서 </a:t>
            </a:r>
            <a:r>
              <a:rPr lang="en-US" altLang="ko-KR" kern="0" dirty="0"/>
              <a:t>COVID-19 </a:t>
            </a:r>
            <a:r>
              <a:rPr lang="ko-KR" altLang="en-US" kern="0" dirty="0"/>
              <a:t>폐 이상을 감지하는 연합학습 연구가 게시되었음</a:t>
            </a:r>
            <a:endParaRPr lang="en-US" altLang="ko-KR" kern="0" dirty="0"/>
          </a:p>
          <a:p>
            <a:pPr lvl="1"/>
            <a:r>
              <a:rPr lang="en-US" altLang="ko-KR" dirty="0"/>
              <a:t>7</a:t>
            </a:r>
            <a:r>
              <a:rPr lang="ko-KR" altLang="en-US" dirty="0"/>
              <a:t>개의 다국적 센터에서 </a:t>
            </a:r>
            <a:r>
              <a:rPr lang="en-US" altLang="ko-KR" dirty="0"/>
              <a:t>132 </a:t>
            </a:r>
            <a:r>
              <a:rPr lang="ko-KR" altLang="en-US" dirty="0"/>
              <a:t>명의 환자 데이터를 사용했으며</a:t>
            </a:r>
            <a:r>
              <a:rPr lang="en-US" altLang="ko-KR" dirty="0"/>
              <a:t>, </a:t>
            </a:r>
            <a:r>
              <a:rPr lang="ko-KR" altLang="en-US" dirty="0"/>
              <a:t>교육 및 테스트를 위해 홍콩의 </a:t>
            </a:r>
            <a:r>
              <a:rPr lang="en-US" altLang="ko-KR" dirty="0"/>
              <a:t>3</a:t>
            </a:r>
            <a:r>
              <a:rPr lang="ko-KR" altLang="en-US" dirty="0"/>
              <a:t>개 병원과 모델 일반화 가능성을 검증하기 위해 중국 본토와 독일에서 </a:t>
            </a:r>
            <a:r>
              <a:rPr lang="en-US" altLang="ko-KR" dirty="0"/>
              <a:t>4</a:t>
            </a:r>
            <a:r>
              <a:rPr lang="ko-KR" altLang="en-US" dirty="0"/>
              <a:t>개의 외부 독립 데이터 세트를 사용하였음</a:t>
            </a:r>
            <a:endParaRPr lang="ko-KR" altLang="en-US" kern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21D6C0-C59D-141D-7BC9-E99EBB4C0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3307"/>
            <a:ext cx="7619465" cy="4380905"/>
          </a:xfrm>
          <a:prstGeom prst="rect">
            <a:avLst/>
          </a:prstGeom>
        </p:spPr>
      </p:pic>
      <p:pic>
        <p:nvPicPr>
          <p:cNvPr id="5" name="그림 12">
            <a:extLst>
              <a:ext uri="{FF2B5EF4-FFF2-40B4-BE49-F238E27FC236}">
                <a16:creationId xmlns:a16="http://schemas.microsoft.com/office/drawing/2014/main" id="{4B49F4D2-D651-A8ED-9871-022E570361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54928" y="260152"/>
            <a:ext cx="1442453" cy="5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54681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1D7F1-CA8E-CD74-6450-8275BF21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 학습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863F9B-8172-1CFD-C726-C0BC19F27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i="0" cap="all" dirty="0">
                <a:solidFill>
                  <a:srgbClr val="111111"/>
                </a:solidFill>
                <a:effectLst/>
                <a:latin typeface="Helvetica Neue"/>
              </a:rPr>
              <a:t>주요 도입 사례</a:t>
            </a:r>
            <a:r>
              <a:rPr lang="en-US" altLang="ko-KR" i="0" cap="all" dirty="0">
                <a:solidFill>
                  <a:srgbClr val="111111"/>
                </a:solidFill>
                <a:effectLst/>
                <a:latin typeface="Helvetica Neue"/>
              </a:rPr>
              <a:t>(</a:t>
            </a:r>
            <a:r>
              <a:rPr lang="ko-KR" altLang="en-US" cap="all" dirty="0">
                <a:solidFill>
                  <a:srgbClr val="111111"/>
                </a:solidFill>
                <a:latin typeface="Helvetica Neue"/>
              </a:rPr>
              <a:t>신약개발</a:t>
            </a:r>
            <a:r>
              <a:rPr lang="en-US" altLang="ko-KR" i="0" cap="all" dirty="0">
                <a:solidFill>
                  <a:srgbClr val="111111"/>
                </a:solidFill>
                <a:effectLst/>
                <a:latin typeface="Helvetica Neue"/>
              </a:rPr>
              <a:t>)</a:t>
            </a:r>
          </a:p>
          <a:p>
            <a:pPr lvl="1"/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06</a:t>
            </a:r>
            <a:r>
              <a:rPr lang="ko-KR" altLang="en-US" dirty="0"/>
              <a:t>월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05</a:t>
            </a:r>
            <a:r>
              <a:rPr lang="ko-KR" altLang="en-US" dirty="0"/>
              <a:t>월 제약사</a:t>
            </a:r>
            <a:r>
              <a:rPr lang="en-US" altLang="ko-KR" dirty="0"/>
              <a:t>, </a:t>
            </a:r>
            <a:r>
              <a:rPr lang="ko-KR" altLang="en-US" dirty="0"/>
              <a:t>기술 파트너</a:t>
            </a:r>
            <a:r>
              <a:rPr lang="en-US" altLang="ko-KR" dirty="0"/>
              <a:t>, </a:t>
            </a:r>
            <a:r>
              <a:rPr lang="ko-KR" altLang="en-US" dirty="0"/>
              <a:t>대학 등 총 </a:t>
            </a:r>
            <a:r>
              <a:rPr lang="en-US" altLang="ko-KR" dirty="0"/>
              <a:t>17</a:t>
            </a:r>
            <a:r>
              <a:rPr lang="ko-KR" altLang="en-US" dirty="0"/>
              <a:t>개 참여기관에서 연합학습을 활용한 신약개발 프로젝트를 진행함</a:t>
            </a:r>
            <a:endParaRPr lang="en-US" altLang="ko-KR" kern="0" dirty="0"/>
          </a:p>
          <a:p>
            <a:pPr lvl="1"/>
            <a:r>
              <a:rPr lang="ko-KR" altLang="en-US" dirty="0"/>
              <a:t>개별 제약사에는 </a:t>
            </a:r>
            <a:r>
              <a:rPr lang="en-US" altLang="ko-KR" dirty="0"/>
              <a:t>10</a:t>
            </a:r>
            <a:r>
              <a:rPr lang="ko-KR" altLang="en-US" dirty="0"/>
              <a:t>만 개 </a:t>
            </a:r>
            <a:r>
              <a:rPr lang="en-US" altLang="ko-KR" dirty="0"/>
              <a:t>~ 200</a:t>
            </a:r>
            <a:r>
              <a:rPr lang="ko-KR" altLang="en-US" dirty="0"/>
              <a:t>만 개의 고유 화합물 존재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1,200</a:t>
            </a:r>
            <a:r>
              <a:rPr lang="ko-KR" altLang="en-US" dirty="0"/>
              <a:t>만 개의 </a:t>
            </a:r>
            <a:r>
              <a:rPr lang="ko-KR" altLang="en-US" dirty="0" err="1"/>
              <a:t>소분자</a:t>
            </a:r>
            <a:r>
              <a:rPr lang="ko-KR" altLang="en-US" dirty="0"/>
              <a:t> 화합물 활용</a:t>
            </a:r>
          </a:p>
          <a:p>
            <a:pPr lvl="1"/>
            <a:r>
              <a:rPr lang="ko-KR" altLang="en-US" dirty="0"/>
              <a:t>개별 기관의 보유데이터로 학습한 모델 대비 </a:t>
            </a:r>
            <a:r>
              <a:rPr lang="en-US" altLang="ko-KR" dirty="0"/>
              <a:t>10</a:t>
            </a:r>
            <a:r>
              <a:rPr lang="ko-KR" altLang="en-US" dirty="0"/>
              <a:t>개의 기관이 협력 학습한 모델의 </a:t>
            </a:r>
            <a:r>
              <a:rPr lang="ko-KR" altLang="en-US" dirty="0" err="1"/>
              <a:t>소분자</a:t>
            </a:r>
            <a:r>
              <a:rPr lang="ko-KR" altLang="en-US" dirty="0"/>
              <a:t> 약물의 약리학적</a:t>
            </a:r>
            <a:r>
              <a:rPr lang="en-US" altLang="ko-KR" dirty="0"/>
              <a:t>, </a:t>
            </a:r>
            <a:r>
              <a:rPr lang="ko-KR" altLang="en-US" dirty="0"/>
              <a:t>독성학적 생체활성 예측</a:t>
            </a:r>
            <a:r>
              <a:rPr lang="en-US" altLang="ko-KR" dirty="0"/>
              <a:t>, </a:t>
            </a:r>
            <a:r>
              <a:rPr lang="ko-KR" altLang="en-US" dirty="0"/>
              <a:t>분류가 가능한 다중 작업 모델의 성능이 더 높았음</a:t>
            </a:r>
            <a:r>
              <a:rPr lang="en-US" altLang="ko-KR" dirty="0"/>
              <a:t>(</a:t>
            </a:r>
            <a:r>
              <a:rPr lang="ko-KR" altLang="en-US" dirty="0"/>
              <a:t>평균 </a:t>
            </a:r>
            <a:r>
              <a:rPr lang="en-US" altLang="ko-KR" dirty="0"/>
              <a:t>4%)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B7CC5C-4D20-AF21-6B14-F50394385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78" y="4216963"/>
            <a:ext cx="3408259" cy="52453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6E2797-B113-E274-2318-8070CE8F8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28"/>
          <a:stretch/>
        </p:blipFill>
        <p:spPr>
          <a:xfrm>
            <a:off x="7078464" y="4185863"/>
            <a:ext cx="2691992" cy="527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95718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D9F041-ED54-8E4E-8FFA-3CEA744D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19</a:t>
            </a:fld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25BACD-5AFB-BA4B-8235-04F07814D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5736" y="4012704"/>
            <a:ext cx="11765952" cy="1367904"/>
          </a:xfrm>
        </p:spPr>
        <p:txBody>
          <a:bodyPr/>
          <a:lstStyle/>
          <a:p>
            <a:r>
              <a:rPr kumimoji="1" lang="en-US" altLang="ko-KR" dirty="0"/>
              <a:t>FLOWER </a:t>
            </a:r>
            <a:r>
              <a:rPr kumimoji="1" lang="ko-KR" altLang="en-US" dirty="0"/>
              <a:t>프레임워크 소개</a:t>
            </a:r>
            <a:endParaRPr kumimoji="1" lang="x-none" altLang="en-US" dirty="0"/>
          </a:p>
        </p:txBody>
      </p:sp>
      <p:pic>
        <p:nvPicPr>
          <p:cNvPr id="4" name="그림 12">
            <a:extLst>
              <a:ext uri="{FF2B5EF4-FFF2-40B4-BE49-F238E27FC236}">
                <a16:creationId xmlns:a16="http://schemas.microsoft.com/office/drawing/2014/main" id="{50D01E37-0A89-EBFA-21C4-203E98461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54928" y="260152"/>
            <a:ext cx="1442453" cy="5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34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C1A6F6-F138-7947-949C-1E8BC09AD0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공유 활용 이슈</a:t>
            </a:r>
            <a:endParaRPr lang="en-US" altLang="ko-KR" dirty="0"/>
          </a:p>
          <a:p>
            <a:r>
              <a:rPr lang="ko-KR" altLang="en-US" dirty="0"/>
              <a:t>연합학습의 이해</a:t>
            </a:r>
            <a:endParaRPr lang="en-US" altLang="ko-KR" dirty="0"/>
          </a:p>
          <a:p>
            <a:r>
              <a:rPr lang="en-US" altLang="ko-KR" dirty="0"/>
              <a:t>FLOWER </a:t>
            </a:r>
            <a:r>
              <a:rPr lang="ko-KR" altLang="en-US" dirty="0"/>
              <a:t>프레임워크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  <a:endParaRPr lang="en-US" altLang="ko-KR" dirty="0"/>
          </a:p>
          <a:p>
            <a:r>
              <a:rPr lang="ko-KR" altLang="en-US" dirty="0"/>
              <a:t>신약 바이오 연합학습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B3D4D74-061E-2B48-95D1-A3861035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  <a:endParaRPr kumimoji="1" lang="x-none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17B336-9928-594E-9A12-08DF41E0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</a:t>
            </a:fld>
            <a:endParaRPr lang="en-US" altLang="ko-KR" dirty="0"/>
          </a:p>
        </p:txBody>
      </p:sp>
      <p:pic>
        <p:nvPicPr>
          <p:cNvPr id="6" name="그림 12">
            <a:extLst>
              <a:ext uri="{FF2B5EF4-FFF2-40B4-BE49-F238E27FC236}">
                <a16:creationId xmlns:a16="http://schemas.microsoft.com/office/drawing/2014/main" id="{69D46051-815E-F210-9BB7-E08158F2A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54928" y="260152"/>
            <a:ext cx="1442453" cy="5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3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86A162-8F1A-E34B-A93D-E747B1C0110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Adap</a:t>
            </a:r>
            <a:r>
              <a:rPr lang="ko-KR" altLang="en-US" dirty="0"/>
              <a:t>사에서 개발한 연합학습 프레임워크</a:t>
            </a:r>
            <a:endParaRPr lang="en-US" altLang="ko-KR" dirty="0"/>
          </a:p>
          <a:p>
            <a:pPr lvl="1"/>
            <a:r>
              <a:rPr lang="en-US" altLang="ko-KR" dirty="0" err="1"/>
              <a:t>Pytorch</a:t>
            </a:r>
            <a:r>
              <a:rPr lang="en-US" altLang="ko-KR" dirty="0"/>
              <a:t>, TensorFlow, scikit-learn, JAX </a:t>
            </a:r>
            <a:r>
              <a:rPr lang="ko-KR" altLang="en-US" dirty="0"/>
              <a:t>등 다양한 딥러닝 프레임워크를 공식 지원</a:t>
            </a:r>
            <a:endParaRPr lang="en-US" altLang="ko-KR" dirty="0"/>
          </a:p>
          <a:p>
            <a:pPr lvl="1"/>
            <a:r>
              <a:rPr lang="ko-KR" altLang="en-US" dirty="0"/>
              <a:t>모델의 파라미터를 추출하고 다시 모델에 적용할 수 있는 모든 딥러닝 프레임워크에 적용 가능</a:t>
            </a:r>
            <a:endParaRPr lang="en-US" altLang="ko-KR" dirty="0"/>
          </a:p>
          <a:p>
            <a:pPr lvl="1"/>
            <a:r>
              <a:rPr lang="ko-KR" altLang="en-US" dirty="0"/>
              <a:t>간단한 코드로 연합학습 구현 가능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211341-7FC8-A148-95FE-4FB0EED8B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x-none" dirty="0"/>
              <a:t>FLOWER</a:t>
            </a:r>
            <a:endParaRPr kumimoji="1" lang="x-none" altLang="en-US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B9ED65-A478-C540-862E-1E1C35FE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20</a:t>
            </a:fld>
            <a:endParaRPr lang="en-US" altLang="ko-KR" dirty="0"/>
          </a:p>
        </p:txBody>
      </p:sp>
      <p:pic>
        <p:nvPicPr>
          <p:cNvPr id="5" name="그림 12">
            <a:extLst>
              <a:ext uri="{FF2B5EF4-FFF2-40B4-BE49-F238E27FC236}">
                <a16:creationId xmlns:a16="http://schemas.microsoft.com/office/drawing/2014/main" id="{5E75A403-6D96-9B87-6DA1-F6C1B551B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54928" y="260152"/>
            <a:ext cx="1442453" cy="520191"/>
          </a:xfrm>
          <a:prstGeom prst="rect">
            <a:avLst/>
          </a:prstGeom>
        </p:spPr>
      </p:pic>
      <p:pic>
        <p:nvPicPr>
          <p:cNvPr id="1026" name="Picture 2" descr="GitHub - adap/flower: Flower: A Friendly Federated Learning Framework">
            <a:extLst>
              <a:ext uri="{FF2B5EF4-FFF2-40B4-BE49-F238E27FC236}">
                <a16:creationId xmlns:a16="http://schemas.microsoft.com/office/drawing/2014/main" id="{356E6245-CA87-94F5-5EFC-0166289EC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56" y="4732784"/>
            <a:ext cx="9909888" cy="495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466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81F7725-1AF8-7564-244C-A7FF090E4D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기존의 </a:t>
            </a:r>
            <a:r>
              <a:rPr lang="ko-KR" altLang="en-US" dirty="0" err="1"/>
              <a:t>머신러닝</a:t>
            </a:r>
            <a:r>
              <a:rPr lang="ko-KR" altLang="en-US" dirty="0"/>
              <a:t> 코드를 아래 구조에 맞게 재구성하여 연합학습의</a:t>
            </a:r>
            <a:r>
              <a:rPr lang="en-US" altLang="ko-KR" dirty="0"/>
              <a:t> </a:t>
            </a:r>
            <a:r>
              <a:rPr lang="ko-KR" altLang="en-US" dirty="0"/>
              <a:t>클라이언트 구현</a:t>
            </a:r>
            <a:endParaRPr lang="en-US" altLang="ko-KR" dirty="0"/>
          </a:p>
          <a:p>
            <a:r>
              <a:rPr lang="ko-KR" altLang="en-US" dirty="0"/>
              <a:t>클라이언트 클래스에 </a:t>
            </a:r>
            <a:r>
              <a:rPr lang="en-US" altLang="ko-KR" dirty="0"/>
              <a:t>3</a:t>
            </a:r>
            <a:r>
              <a:rPr lang="ko-KR" altLang="en-US" dirty="0"/>
              <a:t>개의 함수만으로 구현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클라이언트 클래스</a:t>
            </a:r>
            <a:endParaRPr lang="en-US" altLang="ko-KR" dirty="0"/>
          </a:p>
          <a:p>
            <a:pPr lvl="1"/>
            <a:r>
              <a:rPr lang="ko-KR" altLang="en-US" dirty="0"/>
              <a:t>모델 파라미터 추출 함수</a:t>
            </a:r>
            <a:r>
              <a:rPr lang="en-US" altLang="ko-KR" dirty="0"/>
              <a:t>(</a:t>
            </a:r>
            <a:r>
              <a:rPr lang="en-US" altLang="ko-KR" dirty="0" err="1"/>
              <a:t>get_parameter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Return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모델 파라미터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모델 학습 함수</a:t>
            </a:r>
            <a:r>
              <a:rPr lang="en-US" altLang="ko-KR" dirty="0"/>
              <a:t>(fit)</a:t>
            </a:r>
          </a:p>
          <a:p>
            <a:pPr lvl="2"/>
            <a:r>
              <a:rPr lang="en-US" altLang="ko-KR" dirty="0"/>
              <a:t>Return : </a:t>
            </a:r>
            <a:r>
              <a:rPr lang="ko-KR" altLang="en-US" dirty="0"/>
              <a:t>모델 파라미터</a:t>
            </a:r>
            <a:r>
              <a:rPr lang="en-US" altLang="ko-KR" dirty="0"/>
              <a:t>, </a:t>
            </a:r>
            <a:r>
              <a:rPr lang="ko-KR" altLang="en-US" dirty="0"/>
              <a:t>학습 데이터 개수</a:t>
            </a:r>
            <a:r>
              <a:rPr lang="en-US" altLang="ko-KR" dirty="0"/>
              <a:t>, </a:t>
            </a:r>
            <a:r>
              <a:rPr lang="ko-KR" altLang="en-US" dirty="0"/>
              <a:t>학습 정확도</a:t>
            </a:r>
            <a:r>
              <a:rPr lang="en-US" altLang="ko-KR" dirty="0"/>
              <a:t>(</a:t>
            </a:r>
            <a:r>
              <a:rPr lang="ko-KR" altLang="en-US" dirty="0"/>
              <a:t>선택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모델 검증 함수</a:t>
            </a:r>
            <a:r>
              <a:rPr lang="en-US" altLang="ko-KR" dirty="0"/>
              <a:t>(evaluate)</a:t>
            </a:r>
          </a:p>
          <a:p>
            <a:pPr lvl="2"/>
            <a:r>
              <a:rPr lang="en-US" altLang="ko-KR" dirty="0"/>
              <a:t>Return : </a:t>
            </a:r>
            <a:r>
              <a:rPr lang="ko-KR" altLang="en-US" dirty="0"/>
              <a:t>손실 값</a:t>
            </a:r>
            <a:r>
              <a:rPr lang="en-US" altLang="ko-KR" dirty="0"/>
              <a:t>, </a:t>
            </a:r>
            <a:r>
              <a:rPr lang="ko-KR" altLang="en-US" dirty="0"/>
              <a:t>검증 데이터 개수</a:t>
            </a:r>
            <a:r>
              <a:rPr lang="en-US" altLang="ko-KR" dirty="0"/>
              <a:t>, </a:t>
            </a:r>
            <a:r>
              <a:rPr lang="ko-KR" altLang="en-US" dirty="0"/>
              <a:t>정확도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74CFEF-3153-F370-31A5-AE49B5F6F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x-none" dirty="0"/>
              <a:t>FLOWER </a:t>
            </a:r>
            <a:r>
              <a:rPr kumimoji="1" lang="ko-KR" altLang="en-US" dirty="0"/>
              <a:t>구조</a:t>
            </a:r>
            <a:r>
              <a:rPr kumimoji="1" lang="en-US" altLang="ko-KR" sz="3600" dirty="0"/>
              <a:t>(client)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5C0F63-00C9-6CD6-E1E4-FE4A1EA2C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1543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81F7725-1AF8-7564-244C-A7FF090E4D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/>
              <a:t>fl.server.strategy.FedAvg</a:t>
            </a:r>
            <a:r>
              <a:rPr lang="ko-KR" altLang="en-US" dirty="0" err="1"/>
              <a:t>를</a:t>
            </a:r>
            <a:r>
              <a:rPr lang="ko-KR" altLang="en-US" dirty="0"/>
              <a:t> 통해서 서버의 동작을 설정 가능</a:t>
            </a:r>
            <a:endParaRPr lang="en-US" altLang="ko-KR" dirty="0"/>
          </a:p>
          <a:p>
            <a:pPr lvl="1"/>
            <a:r>
              <a:rPr lang="ko-KR" altLang="en-US" dirty="0"/>
              <a:t>집계 방식은 </a:t>
            </a:r>
            <a:r>
              <a:rPr lang="en-US" altLang="ko-KR" dirty="0" err="1"/>
              <a:t>FedAvg</a:t>
            </a:r>
            <a:r>
              <a:rPr lang="en-US" altLang="ko-KR" dirty="0"/>
              <a:t>, </a:t>
            </a:r>
            <a:r>
              <a:rPr lang="en-US" altLang="ko-KR" dirty="0" err="1"/>
              <a:t>FedProx</a:t>
            </a:r>
            <a:r>
              <a:rPr lang="en-US" altLang="ko-KR" dirty="0"/>
              <a:t>, </a:t>
            </a:r>
            <a:r>
              <a:rPr lang="en-US" altLang="ko-KR" dirty="0" err="1"/>
              <a:t>FedBN</a:t>
            </a:r>
            <a:r>
              <a:rPr lang="en-US" altLang="ko-KR" dirty="0"/>
              <a:t> </a:t>
            </a:r>
            <a:r>
              <a:rPr lang="ko-KR" altLang="en-US" dirty="0"/>
              <a:t>등 여러 알고리즘이 있음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strategy </a:t>
            </a:r>
            <a:r>
              <a:rPr lang="ko-KR" altLang="en-US" dirty="0"/>
              <a:t>설정 가능 값</a:t>
            </a:r>
            <a:endParaRPr lang="en-US" altLang="ko-KR" dirty="0"/>
          </a:p>
          <a:p>
            <a:pPr lvl="1"/>
            <a:r>
              <a:rPr lang="en-US" altLang="ko-KR" dirty="0" err="1"/>
              <a:t>Fraction_fit</a:t>
            </a:r>
            <a:endParaRPr lang="en-US" altLang="ko-KR" dirty="0"/>
          </a:p>
          <a:p>
            <a:pPr lvl="2"/>
            <a:r>
              <a:rPr lang="ko-KR" altLang="en-US" dirty="0"/>
              <a:t>라운드마다 학습을 진행할 클라이언트 비율 </a:t>
            </a:r>
            <a:r>
              <a:rPr lang="en-US" altLang="ko-KR" dirty="0"/>
              <a:t>[0 ~</a:t>
            </a:r>
            <a:r>
              <a:rPr lang="ko-KR" altLang="en-US" dirty="0"/>
              <a:t> </a:t>
            </a:r>
            <a:r>
              <a:rPr lang="en-US" altLang="ko-KR" dirty="0"/>
              <a:t>1]</a:t>
            </a:r>
          </a:p>
          <a:p>
            <a:pPr lvl="1"/>
            <a:r>
              <a:rPr lang="en-US" altLang="ko-KR" dirty="0" err="1"/>
              <a:t>Fraction_evaluate</a:t>
            </a:r>
            <a:endParaRPr lang="en-US" altLang="ko-KR" dirty="0"/>
          </a:p>
          <a:p>
            <a:pPr lvl="2"/>
            <a:r>
              <a:rPr lang="ko-KR" altLang="en-US" dirty="0"/>
              <a:t>라운드마다 평가를 진행할 클라이언트 비율</a:t>
            </a:r>
            <a:r>
              <a:rPr lang="en-US" altLang="ko-KR" dirty="0"/>
              <a:t>[0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1]</a:t>
            </a:r>
          </a:p>
          <a:p>
            <a:pPr lvl="1"/>
            <a:r>
              <a:rPr lang="en-US" altLang="ko-KR" dirty="0" err="1"/>
              <a:t>Min_fit_clients</a:t>
            </a:r>
            <a:endParaRPr lang="en-US" altLang="ko-KR" dirty="0"/>
          </a:p>
          <a:p>
            <a:pPr lvl="2"/>
            <a:r>
              <a:rPr lang="ko-KR" altLang="en-US" dirty="0"/>
              <a:t>라운드마다 학습을 진행할 최소 클라이언트 수 </a:t>
            </a:r>
            <a:r>
              <a:rPr lang="en-US" altLang="ko-KR" dirty="0"/>
              <a:t>[</a:t>
            </a:r>
            <a:r>
              <a:rPr lang="ko-KR" altLang="en-US" dirty="0"/>
              <a:t>정수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 err="1"/>
              <a:t>Min_evaluate_clients</a:t>
            </a:r>
            <a:endParaRPr lang="en-US" altLang="ko-KR" dirty="0"/>
          </a:p>
          <a:p>
            <a:pPr lvl="2"/>
            <a:r>
              <a:rPr lang="ko-KR" altLang="en-US" dirty="0"/>
              <a:t>라운드마다 평가를 진행할 최소 클라이언트 수 </a:t>
            </a:r>
            <a:r>
              <a:rPr lang="en-US" altLang="ko-KR" dirty="0"/>
              <a:t>[</a:t>
            </a:r>
            <a:r>
              <a:rPr lang="ko-KR" altLang="en-US" dirty="0"/>
              <a:t>정수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 err="1"/>
              <a:t>Min_available_client</a:t>
            </a:r>
            <a:endParaRPr lang="en-US" altLang="ko-KR" dirty="0"/>
          </a:p>
          <a:p>
            <a:pPr lvl="2"/>
            <a:r>
              <a:rPr lang="ko-KR" altLang="en-US" dirty="0"/>
              <a:t>연합학습을 진행하기 위해 필요한 최소 클라이언트 수 </a:t>
            </a:r>
            <a:r>
              <a:rPr lang="en-US" altLang="ko-KR" dirty="0"/>
              <a:t>[</a:t>
            </a:r>
            <a:r>
              <a:rPr lang="ko-KR" altLang="en-US" dirty="0"/>
              <a:t>정수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74CFEF-3153-F370-31A5-AE49B5F6F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x-none" dirty="0"/>
              <a:t>FLOWER </a:t>
            </a:r>
            <a:r>
              <a:rPr kumimoji="1" lang="ko-KR" altLang="en-US" dirty="0"/>
              <a:t>구조</a:t>
            </a:r>
            <a:r>
              <a:rPr kumimoji="1" lang="en-US" altLang="ko-KR" sz="3600" dirty="0"/>
              <a:t>(server)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5C0F63-00C9-6CD6-E1E4-FE4A1EA2C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22</a:t>
            </a:fld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FC38D-95F6-B84F-8EF4-B503B9875C98}"/>
              </a:ext>
            </a:extLst>
          </p:cNvPr>
          <p:cNvSpPr txBox="1"/>
          <p:nvPr/>
        </p:nvSpPr>
        <p:spPr>
          <a:xfrm>
            <a:off x="8374608" y="8756565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/>
              <a:t>이후 예제코드로 실습</a:t>
            </a:r>
            <a:endParaRPr kumimoji="1" lang="ko-Kore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29183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D9F041-ED54-8E4E-8FFA-3CEA744D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3</a:t>
            </a:fld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25BACD-5AFB-BA4B-8235-04F07814D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5736" y="4012704"/>
            <a:ext cx="11765952" cy="1367904"/>
          </a:xfrm>
        </p:spPr>
        <p:txBody>
          <a:bodyPr/>
          <a:lstStyle/>
          <a:p>
            <a:r>
              <a:rPr kumimoji="1" lang="ko-KR" altLang="en-US" dirty="0"/>
              <a:t>데이터 공유 활용 이슈</a:t>
            </a:r>
            <a:endParaRPr kumimoji="1" lang="x-none" altLang="en-US" dirty="0"/>
          </a:p>
        </p:txBody>
      </p:sp>
      <p:pic>
        <p:nvPicPr>
          <p:cNvPr id="4" name="그림 12">
            <a:extLst>
              <a:ext uri="{FF2B5EF4-FFF2-40B4-BE49-F238E27FC236}">
                <a16:creationId xmlns:a16="http://schemas.microsoft.com/office/drawing/2014/main" id="{0AF50DFE-618F-3BC2-0A91-856A0F3A5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54928" y="260152"/>
            <a:ext cx="1442453" cy="5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71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05D54275-63DD-7748-1C67-B9AC770B0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12" y="2428528"/>
            <a:ext cx="12229459" cy="6031451"/>
          </a:xfrm>
          <a:prstGeom prst="rect">
            <a:avLst/>
          </a:prstGeom>
          <a:noFill/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6FF65FC-8948-A747-B351-6307A6062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260153"/>
            <a:ext cx="11704320" cy="1365447"/>
          </a:xfrm>
        </p:spPr>
        <p:txBody>
          <a:bodyPr anchor="b">
            <a:normAutofit/>
          </a:bodyPr>
          <a:lstStyle/>
          <a:p>
            <a:r>
              <a:rPr kumimoji="1" lang="ko-KR" altLang="en-US" dirty="0"/>
              <a:t>신약개발과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적용</a:t>
            </a:r>
            <a:endParaRPr kumimoji="1" lang="x-none" altLang="en-US" sz="6000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12F46FF-B144-ED72-8B48-9A51C6167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047016" y="9169943"/>
            <a:ext cx="864096" cy="520192"/>
          </a:xfrm>
        </p:spPr>
        <p:txBody>
          <a:bodyPr/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 altLang="ko-KR" smtClean="0"/>
              <a:pPr>
                <a:spcAft>
                  <a:spcPts val="600"/>
                </a:spcAft>
              </a:pPr>
              <a:t>4</a:t>
            </a:fld>
            <a:endParaRPr lang="en-US" altLang="ko-KR"/>
          </a:p>
        </p:txBody>
      </p:sp>
      <p:pic>
        <p:nvPicPr>
          <p:cNvPr id="2" name="그림 12">
            <a:extLst>
              <a:ext uri="{FF2B5EF4-FFF2-40B4-BE49-F238E27FC236}">
                <a16:creationId xmlns:a16="http://schemas.microsoft.com/office/drawing/2014/main" id="{5E57AA24-9C95-F967-AC2A-2D3448A33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54928" y="260152"/>
            <a:ext cx="1442453" cy="5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42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86F1823-C176-AD45-8B37-CCA20D02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공유 플랫폼</a:t>
            </a:r>
            <a:endParaRPr kumimoji="1" lang="x-none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EE8DD4-3668-C94E-AE28-1CD6A30B6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5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884879-77BB-8D40-AA9D-FD5E1D06B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3" y="1780456"/>
            <a:ext cx="12814859" cy="7640983"/>
          </a:xfrm>
          <a:prstGeom prst="rect">
            <a:avLst/>
          </a:prstGeom>
        </p:spPr>
      </p:pic>
      <p:pic>
        <p:nvPicPr>
          <p:cNvPr id="2" name="그림 12">
            <a:extLst>
              <a:ext uri="{FF2B5EF4-FFF2-40B4-BE49-F238E27FC236}">
                <a16:creationId xmlns:a16="http://schemas.microsoft.com/office/drawing/2014/main" id="{31A6A4B2-B17E-C4FE-6872-37D26C832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54928" y="260152"/>
            <a:ext cx="1442453" cy="5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87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C1A6F6-F138-7947-949C-1E8BC09AD0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현재</a:t>
            </a:r>
            <a:r>
              <a:rPr lang="en-US" altLang="ko-KR" dirty="0"/>
              <a:t> </a:t>
            </a:r>
            <a:r>
              <a:rPr lang="ko-KR" altLang="en-US" dirty="0"/>
              <a:t>소개되는 </a:t>
            </a:r>
            <a:r>
              <a:rPr lang="en-US" altLang="ko-KR" dirty="0"/>
              <a:t>“</a:t>
            </a:r>
            <a:r>
              <a:rPr lang="ko-KR" altLang="en-US" dirty="0"/>
              <a:t>공유 플랫폼</a:t>
            </a:r>
            <a:r>
              <a:rPr lang="en-US" altLang="ko-KR" dirty="0"/>
              <a:t>”</a:t>
            </a:r>
            <a:r>
              <a:rPr lang="ko-KR" altLang="en-US" dirty="0"/>
              <a:t>은 다양한 문제를 해결 하려하며</a:t>
            </a:r>
            <a:r>
              <a:rPr lang="en-US" altLang="ko-KR" dirty="0"/>
              <a:t>,</a:t>
            </a:r>
            <a:r>
              <a:rPr lang="ko-KR" altLang="en-US" dirty="0"/>
              <a:t> 물리적 인프라가 필수적임</a:t>
            </a:r>
            <a:endParaRPr lang="en-US" altLang="ko-KR" dirty="0"/>
          </a:p>
          <a:p>
            <a:pPr lvl="1"/>
            <a:r>
              <a:rPr lang="ko-KR" altLang="en-US" dirty="0"/>
              <a:t>거시적인 목표를 가지고 있음</a:t>
            </a:r>
            <a:endParaRPr lang="en-US" altLang="ko-KR" dirty="0"/>
          </a:p>
          <a:p>
            <a:pPr lvl="1"/>
            <a:r>
              <a:rPr lang="ko-KR" altLang="en-US" dirty="0"/>
              <a:t>플랫폼 구축을 위해서는 인프라 투자비용이 많이 필요함</a:t>
            </a:r>
            <a:endParaRPr lang="en-US" altLang="ko-KR" dirty="0"/>
          </a:p>
          <a:p>
            <a:r>
              <a:rPr lang="ko-KR" altLang="en-US" dirty="0"/>
              <a:t>기업</a:t>
            </a:r>
            <a:r>
              <a:rPr lang="en-US" altLang="ko-KR" dirty="0"/>
              <a:t>,</a:t>
            </a:r>
            <a:r>
              <a:rPr lang="ko-KR" altLang="en-US" dirty="0"/>
              <a:t> 연구소</a:t>
            </a:r>
            <a:r>
              <a:rPr lang="en-US" altLang="ko-KR" dirty="0"/>
              <a:t>,</a:t>
            </a:r>
            <a:r>
              <a:rPr lang="ko-KR" altLang="en-US" dirty="0"/>
              <a:t> 기관간 직접 데이터 공유가 어려움 </a:t>
            </a:r>
            <a:endParaRPr lang="en-US" altLang="ko-KR" dirty="0"/>
          </a:p>
          <a:p>
            <a:pPr lvl="1"/>
            <a:r>
              <a:rPr lang="ko-KR" altLang="en-US" dirty="0"/>
              <a:t>법적</a:t>
            </a:r>
            <a:r>
              <a:rPr lang="en-US" altLang="ko-KR" dirty="0"/>
              <a:t>, </a:t>
            </a:r>
            <a:r>
              <a:rPr lang="ko-KR" altLang="en-US" dirty="0"/>
              <a:t>제도적</a:t>
            </a:r>
            <a:r>
              <a:rPr lang="en-US" altLang="ko-KR" dirty="0"/>
              <a:t>, </a:t>
            </a:r>
            <a:r>
              <a:rPr lang="ko-KR" altLang="en-US" dirty="0"/>
              <a:t>정서적으로 어려움</a:t>
            </a:r>
            <a:endParaRPr lang="en-US" altLang="ko-KR" dirty="0"/>
          </a:p>
          <a:p>
            <a:pPr lvl="1"/>
            <a:r>
              <a:rPr lang="ko-KR" altLang="en-US" dirty="0"/>
              <a:t>미래에 발생할 정보 유출 책임 문제</a:t>
            </a:r>
            <a:endParaRPr lang="en-US" altLang="ko-KR" dirty="0"/>
          </a:p>
          <a:p>
            <a:r>
              <a:rPr kumimoji="1" lang="en-US" altLang="x-none" dirty="0"/>
              <a:t>OHDSI </a:t>
            </a:r>
            <a:r>
              <a:rPr kumimoji="1" lang="ko-KR" altLang="en-US" dirty="0"/>
              <a:t>등 </a:t>
            </a:r>
            <a:r>
              <a:rPr lang="en-US" altLang="x-none" dirty="0"/>
              <a:t>CDM</a:t>
            </a:r>
            <a:r>
              <a:rPr lang="en-US" altLang="ko-KR" dirty="0"/>
              <a:t>(</a:t>
            </a:r>
            <a:r>
              <a:rPr kumimoji="1" lang="en-US" altLang="x-none" dirty="0"/>
              <a:t>Common Data Model</a:t>
            </a:r>
            <a:r>
              <a:rPr kumimoji="1" lang="en-US" altLang="ko-KR" dirty="0"/>
              <a:t>)</a:t>
            </a:r>
            <a:r>
              <a:rPr lang="ko-KR" altLang="en-US" dirty="0"/>
              <a:t> 표준화에는 많은 시간 필요 </a:t>
            </a:r>
            <a:endParaRPr lang="en-US" altLang="ko-KR" dirty="0"/>
          </a:p>
          <a:p>
            <a:pPr lvl="1"/>
            <a:r>
              <a:rPr kumimoji="1" lang="en-US" altLang="ko-KR" dirty="0"/>
              <a:t>“CDM</a:t>
            </a:r>
            <a:r>
              <a:rPr kumimoji="1" lang="ko-KR" altLang="en-US" dirty="0"/>
              <a:t>을 하기 위한 전산 인력 필요</a:t>
            </a:r>
            <a:r>
              <a:rPr kumimoji="1" lang="en-US" altLang="ko-KR" dirty="0"/>
              <a:t>”</a:t>
            </a:r>
          </a:p>
          <a:p>
            <a:pPr lvl="1"/>
            <a:r>
              <a:rPr lang="ko-KR" altLang="en-US" dirty="0"/>
              <a:t>기술의 발전 속도를 따라가기에는 표준화 완료까지의 시간이 부족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sym typeface="Wingdings" pitchFamily="2" charset="2"/>
              </a:rPr>
              <a:t>  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고성능 </a:t>
            </a:r>
            <a:r>
              <a:rPr lang="en-US" altLang="ko-KR" dirty="0">
                <a:sym typeface="Wingdings" pitchFamily="2" charset="2"/>
              </a:rPr>
              <a:t>AI</a:t>
            </a:r>
            <a:r>
              <a:rPr lang="ko-KR" altLang="en-US" dirty="0">
                <a:sym typeface="Wingdings" pitchFamily="2" charset="2"/>
              </a:rPr>
              <a:t>와 정보보호를 위해서는 </a:t>
            </a:r>
            <a:r>
              <a:rPr lang="ko-KR" altLang="en-US" dirty="0"/>
              <a:t>데이터를 안전하게 유지하면서 </a:t>
            </a:r>
            <a:r>
              <a:rPr lang="ko-KR" altLang="en-US" dirty="0" err="1"/>
              <a:t>공유･활용하는</a:t>
            </a:r>
            <a:r>
              <a:rPr lang="ko-KR" altLang="en-US" dirty="0"/>
              <a:t> 방법 필요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B3D4D74-061E-2B48-95D1-A3861035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x-none" altLang="en-US" dirty="0"/>
              <a:t>데이터</a:t>
            </a:r>
            <a:r>
              <a:rPr kumimoji="1" lang="ko-KR" altLang="en-US" dirty="0"/>
              <a:t> 공유 </a:t>
            </a:r>
            <a:r>
              <a:rPr kumimoji="1" lang="x-none" altLang="en-US" dirty="0"/>
              <a:t>이슈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17B336-9928-594E-9A12-08DF41E0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6</a:t>
            </a:fld>
            <a:endParaRPr lang="en-US" altLang="ko-KR" dirty="0"/>
          </a:p>
        </p:txBody>
      </p:sp>
      <p:pic>
        <p:nvPicPr>
          <p:cNvPr id="5" name="그림 12">
            <a:extLst>
              <a:ext uri="{FF2B5EF4-FFF2-40B4-BE49-F238E27FC236}">
                <a16:creationId xmlns:a16="http://schemas.microsoft.com/office/drawing/2014/main" id="{8F51C0F5-7D4A-FE77-FD10-EBD0CE9E4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54928" y="260152"/>
            <a:ext cx="1442453" cy="5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31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F1F169-8894-CCA7-17F8-446FAF8CBCA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461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109234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6385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218468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730856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3277027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823198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4369369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 algn="l"/>
            <a:r>
              <a:rPr lang="ko-KR" altLang="en-US" cap="all" dirty="0">
                <a:solidFill>
                  <a:srgbClr val="111111"/>
                </a:solidFill>
                <a:latin typeface="Helvetica Neue"/>
              </a:rPr>
              <a:t>각 기기</a:t>
            </a:r>
            <a:r>
              <a:rPr lang="en-US" altLang="ko-KR" cap="all" dirty="0">
                <a:solidFill>
                  <a:srgbClr val="111111"/>
                </a:solidFill>
                <a:latin typeface="Helvetica Neue"/>
              </a:rPr>
              <a:t>, </a:t>
            </a:r>
            <a:r>
              <a:rPr lang="ko-KR" altLang="en-US" cap="all" dirty="0">
                <a:solidFill>
                  <a:srgbClr val="111111"/>
                </a:solidFill>
                <a:latin typeface="Helvetica Neue"/>
              </a:rPr>
              <a:t>기관에서 발생하는 데이터를 하나의 서버 저장소에 모아서 학습</a:t>
            </a:r>
          </a:p>
          <a:p>
            <a:pPr algn="l"/>
            <a:r>
              <a:rPr lang="ko-KR" altLang="en-US" cap="all" dirty="0">
                <a:solidFill>
                  <a:srgbClr val="111111"/>
                </a:solidFill>
                <a:latin typeface="Helvetica Neue"/>
              </a:rPr>
              <a:t>데이터 과학자는 머신 러닝을 하기 위해 저장소에 접근하고</a:t>
            </a:r>
            <a:r>
              <a:rPr lang="en-US" altLang="ko-KR" cap="all" dirty="0">
                <a:solidFill>
                  <a:srgbClr val="111111"/>
                </a:solidFill>
                <a:latin typeface="Helvetica Neue"/>
              </a:rPr>
              <a:t>, </a:t>
            </a:r>
            <a:r>
              <a:rPr lang="ko-KR" altLang="en-US" cap="all" dirty="0">
                <a:solidFill>
                  <a:srgbClr val="111111"/>
                </a:solidFill>
                <a:latin typeface="Helvetica Neue"/>
              </a:rPr>
              <a:t>머신 러닝 알고리즘으로 데이터에 대한 </a:t>
            </a:r>
            <a:r>
              <a:rPr lang="en-US" altLang="ko-KR" cap="all" dirty="0">
                <a:solidFill>
                  <a:srgbClr val="111111"/>
                </a:solidFill>
                <a:latin typeface="Helvetica Neue"/>
              </a:rPr>
              <a:t>AI </a:t>
            </a:r>
            <a:r>
              <a:rPr lang="ko-KR" altLang="en-US" cap="all" dirty="0">
                <a:solidFill>
                  <a:srgbClr val="111111"/>
                </a:solidFill>
                <a:latin typeface="Helvetica Neue"/>
              </a:rPr>
              <a:t>모델을 훈련함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3C15C0-6FFC-2813-AA7A-98801EF1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461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109234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6385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218468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730856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3277027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823198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4369369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기존 빅데이터 기반 머신 러닝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0D407-80E8-DDD2-154C-94D2E74849C5}"/>
              </a:ext>
            </a:extLst>
          </p:cNvPr>
          <p:cNvSpPr txBox="1"/>
          <p:nvPr/>
        </p:nvSpPr>
        <p:spPr>
          <a:xfrm>
            <a:off x="8230593" y="9435575"/>
            <a:ext cx="47742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https://www.youtube.com/watch?v=49XVqOCBtXI&amp;ab_channel=OpenMined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A6CB0C-DAA1-00D2-3F43-DCE2F50B6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58"/>
          <a:stretch/>
        </p:blipFill>
        <p:spPr>
          <a:xfrm>
            <a:off x="1245816" y="3893978"/>
            <a:ext cx="9851342" cy="52020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EE5482-4E50-5AB8-A771-A82851BD9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9513" y="5910202"/>
            <a:ext cx="1908394" cy="1668266"/>
          </a:xfrm>
          <a:prstGeom prst="rect">
            <a:avLst/>
          </a:prstGeom>
        </p:spPr>
      </p:pic>
      <p:pic>
        <p:nvPicPr>
          <p:cNvPr id="4" name="그림 12">
            <a:extLst>
              <a:ext uri="{FF2B5EF4-FFF2-40B4-BE49-F238E27FC236}">
                <a16:creationId xmlns:a16="http://schemas.microsoft.com/office/drawing/2014/main" id="{F3245FED-182C-11DA-5950-065EB90E6F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54928" y="260152"/>
            <a:ext cx="1442453" cy="5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54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F1F169-8894-CCA7-17F8-446FAF8CBCA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461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109234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6385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218468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730856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3277027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823198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4369369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 algn="l"/>
            <a:r>
              <a:rPr lang="ko-KR" altLang="en-US" cap="all" dirty="0">
                <a:solidFill>
                  <a:srgbClr val="111111"/>
                </a:solidFill>
                <a:latin typeface="Helvetica Neue"/>
              </a:rPr>
              <a:t>여러 기관이 보유한 데이터를 머신러닝에 활용하는 현재 방법의 문제점</a:t>
            </a:r>
            <a:endParaRPr lang="en-US" altLang="ko-KR" cap="all" dirty="0">
              <a:solidFill>
                <a:srgbClr val="111111"/>
              </a:solidFill>
              <a:latin typeface="Helvetica Neue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3C15C0-6FFC-2813-AA7A-98801EF1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461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109234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6385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218468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730856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3277027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823198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4369369" algn="l" defTabSz="1092342" rtl="0" eaLnBrk="1" latinLnBrk="1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현재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AI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핵심 이슈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6DBBB9-2008-1112-4F3C-37C6FAC7FD81}"/>
              </a:ext>
            </a:extLst>
          </p:cNvPr>
          <p:cNvGrpSpPr/>
          <p:nvPr/>
        </p:nvGrpSpPr>
        <p:grpSpPr>
          <a:xfrm>
            <a:off x="650240" y="3724672"/>
            <a:ext cx="11704320" cy="4608510"/>
            <a:chOff x="644932" y="3364632"/>
            <a:chExt cx="11704320" cy="460851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11D835-8E64-42D1-AA86-E88009CBE6C0}"/>
                </a:ext>
              </a:extLst>
            </p:cNvPr>
            <p:cNvSpPr/>
            <p:nvPr/>
          </p:nvSpPr>
          <p:spPr>
            <a:xfrm>
              <a:off x="644932" y="3364632"/>
              <a:ext cx="5420112" cy="189909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54617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109234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63851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218468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730856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3277027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823198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4369369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800" b="1" dirty="0">
                  <a:solidFill>
                    <a:sysClr val="windowText" lastClr="000000"/>
                  </a:solidFill>
                </a:rPr>
                <a:t>중앙집중식</a:t>
              </a:r>
              <a:endParaRPr lang="en-US" altLang="ko-KR" sz="28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sz="28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</a:rPr>
                <a:t>훈련 데이터를 물리적으로 수집하거나</a:t>
              </a:r>
              <a:r>
                <a:rPr lang="en-US" altLang="ko-KR" sz="2800" dirty="0">
                  <a:solidFill>
                    <a:sysClr val="windowText" lastClr="000000"/>
                  </a:solidFill>
                </a:rPr>
                <a:t>,</a:t>
              </a:r>
              <a:r>
                <a:rPr lang="ko-KR" altLang="en-US" sz="2800" dirty="0">
                  <a:solidFill>
                    <a:sysClr val="windowText" lastClr="000000"/>
                  </a:solidFill>
                </a:rPr>
                <a:t> 접근 가능해야 한다</a:t>
              </a:r>
              <a:endParaRPr lang="en-US" altLang="ko-KR" sz="2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DAF00A9-272B-8BE9-12AD-B78BC2AB691A}"/>
                </a:ext>
              </a:extLst>
            </p:cNvPr>
            <p:cNvSpPr/>
            <p:nvPr/>
          </p:nvSpPr>
          <p:spPr>
            <a:xfrm>
              <a:off x="6929140" y="3364632"/>
              <a:ext cx="5420112" cy="189909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54617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109234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63851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218468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730856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3277027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823198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4369369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800" b="1" dirty="0">
                  <a:solidFill>
                    <a:sysClr val="windowText" lastClr="000000"/>
                  </a:solidFill>
                </a:rPr>
                <a:t>개인정보 침해</a:t>
              </a:r>
              <a:endParaRPr lang="en-US" altLang="ko-KR" sz="2800" b="1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sz="28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</a:rPr>
                <a:t>보건의료 데이터는 특히 민감 정보가 많아 </a:t>
              </a:r>
              <a:r>
                <a:rPr lang="en-US" altLang="ko-KR" sz="2800" dirty="0">
                  <a:solidFill>
                    <a:sysClr val="windowText" lastClr="000000"/>
                  </a:solidFill>
                </a:rPr>
                <a:t>“</a:t>
              </a:r>
              <a:r>
                <a:rPr lang="ko-KR" altLang="en-US" sz="2800" dirty="0">
                  <a:solidFill>
                    <a:sysClr val="windowText" lastClr="000000"/>
                  </a:solidFill>
                </a:rPr>
                <a:t>공유</a:t>
              </a:r>
              <a:r>
                <a:rPr lang="en-US" altLang="ko-KR" sz="2800" dirty="0">
                  <a:solidFill>
                    <a:sysClr val="windowText" lastClr="000000"/>
                  </a:solidFill>
                </a:rPr>
                <a:t>”</a:t>
              </a:r>
              <a:r>
                <a:rPr lang="ko-KR" altLang="en-US" sz="2800" dirty="0">
                  <a:solidFill>
                    <a:sysClr val="windowText" lastClr="000000"/>
                  </a:solidFill>
                </a:rPr>
                <a:t>가 거의 불가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BD55AAE-CCCF-228A-A680-CAB63B722C45}"/>
                </a:ext>
              </a:extLst>
            </p:cNvPr>
            <p:cNvSpPr/>
            <p:nvPr/>
          </p:nvSpPr>
          <p:spPr>
            <a:xfrm>
              <a:off x="644932" y="6074044"/>
              <a:ext cx="5420112" cy="189909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54617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109234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63851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218468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730856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3277027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823198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4369369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800" b="1" dirty="0">
                  <a:solidFill>
                    <a:sysClr val="windowText" lastClr="000000"/>
                  </a:solidFill>
                </a:rPr>
                <a:t>상호 운영성을 위한 표준화</a:t>
              </a:r>
              <a:endParaRPr lang="en-US" altLang="ko-KR" sz="2800" b="1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sz="28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</a:rPr>
                <a:t>데이터의 공동 활용을 위해서 장기간의 표준화 작업 필요</a:t>
              </a:r>
              <a:endParaRPr lang="en-US" altLang="ko-KR" sz="2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2BD5566-B0F8-4709-0537-69A732D08511}"/>
                </a:ext>
              </a:extLst>
            </p:cNvPr>
            <p:cNvSpPr/>
            <p:nvPr/>
          </p:nvSpPr>
          <p:spPr>
            <a:xfrm>
              <a:off x="6929140" y="6074043"/>
              <a:ext cx="5420112" cy="189909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54617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109234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63851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218468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730856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3277027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823198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4369369" algn="l" defTabSz="1092342" rtl="0" eaLnBrk="1" latinLnBrk="1" hangingPunct="1">
                <a:defRPr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800" b="1" dirty="0">
                  <a:solidFill>
                    <a:sysClr val="windowText" lastClr="000000"/>
                  </a:solidFill>
                </a:rPr>
                <a:t>책임</a:t>
              </a:r>
              <a:r>
                <a:rPr lang="en-US" altLang="ko-KR" sz="2800" b="1" dirty="0">
                  <a:solidFill>
                    <a:sysClr val="windowText" lastClr="000000"/>
                  </a:solidFill>
                </a:rPr>
                <a:t>,</a:t>
              </a:r>
              <a:r>
                <a:rPr lang="ko-KR" altLang="en-US" sz="2800" b="1" dirty="0">
                  <a:solidFill>
                    <a:sysClr val="windowText" lastClr="000000"/>
                  </a:solidFill>
                </a:rPr>
                <a:t> 소유권 문제</a:t>
              </a:r>
              <a:endParaRPr lang="en-US" altLang="ko-KR" sz="2800" b="1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sz="28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</a:rPr>
                <a:t>데이터 공유에 대한 </a:t>
              </a:r>
              <a:r>
                <a:rPr lang="en-US" altLang="ko-KR" sz="2800" dirty="0">
                  <a:solidFill>
                    <a:sysClr val="windowText" lastClr="000000"/>
                  </a:solidFill>
                </a:rPr>
                <a:t>“</a:t>
              </a:r>
              <a:r>
                <a:rPr lang="ko-KR" altLang="en-US" sz="2800" dirty="0">
                  <a:solidFill>
                    <a:sysClr val="windowText" lastClr="000000"/>
                  </a:solidFill>
                </a:rPr>
                <a:t>미래</a:t>
              </a:r>
              <a:r>
                <a:rPr lang="en-US" altLang="ko-KR" sz="2800" dirty="0">
                  <a:solidFill>
                    <a:sysClr val="windowText" lastClr="000000"/>
                  </a:solidFill>
                </a:rPr>
                <a:t>”</a:t>
              </a:r>
              <a:r>
                <a:rPr lang="ko-KR" altLang="en-US" sz="2800" dirty="0">
                  <a:solidFill>
                    <a:sysClr val="windowText" lastClr="000000"/>
                  </a:solidFill>
                </a:rPr>
                <a:t> 책임</a:t>
              </a:r>
              <a:r>
                <a:rPr lang="en-US" altLang="ko-KR" sz="2800" dirty="0">
                  <a:solidFill>
                    <a:sysClr val="windowText" lastClr="000000"/>
                  </a:solidFill>
                </a:rPr>
                <a:t>,</a:t>
              </a:r>
              <a:r>
                <a:rPr lang="ko-KR" altLang="en-US" sz="2800" dirty="0">
                  <a:solidFill>
                    <a:sysClr val="windowText" lastClr="000000"/>
                  </a:solidFill>
                </a:rPr>
                <a:t> 기여도 평가의 문제 존재</a:t>
              </a:r>
            </a:p>
          </p:txBody>
        </p:sp>
      </p:grpSp>
      <p:pic>
        <p:nvPicPr>
          <p:cNvPr id="5" name="그림 12">
            <a:extLst>
              <a:ext uri="{FF2B5EF4-FFF2-40B4-BE49-F238E27FC236}">
                <a16:creationId xmlns:a16="http://schemas.microsoft.com/office/drawing/2014/main" id="{A02633FE-265D-A76B-24F6-4588665C3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54928" y="260152"/>
            <a:ext cx="1442453" cy="5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59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D9F041-ED54-8E4E-8FFA-3CEA744D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9</a:t>
            </a:fld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25BACD-5AFB-BA4B-8235-04F07814D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5736" y="4012704"/>
            <a:ext cx="11765952" cy="1367904"/>
          </a:xfrm>
        </p:spPr>
        <p:txBody>
          <a:bodyPr/>
          <a:lstStyle/>
          <a:p>
            <a:r>
              <a:rPr kumimoji="1" lang="ko-KR" altLang="en-US" dirty="0"/>
              <a:t>연합학습의 이해</a:t>
            </a:r>
            <a:endParaRPr kumimoji="1" lang="x-none" altLang="en-US" dirty="0"/>
          </a:p>
        </p:txBody>
      </p:sp>
      <p:pic>
        <p:nvPicPr>
          <p:cNvPr id="4" name="그림 12">
            <a:extLst>
              <a:ext uri="{FF2B5EF4-FFF2-40B4-BE49-F238E27FC236}">
                <a16:creationId xmlns:a16="http://schemas.microsoft.com/office/drawing/2014/main" id="{135C3EB4-6F1B-531C-7EAB-0A2CF01CF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54928" y="260152"/>
            <a:ext cx="1442453" cy="5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350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IST Huawei Video 3.0">
  <a:themeElements>
    <a:clrScheme name="3_TES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EB0B2"/>
      </a:accent1>
      <a:accent2>
        <a:srgbClr val="E31937"/>
      </a:accent2>
      <a:accent3>
        <a:srgbClr val="FFFFFF"/>
      </a:accent3>
      <a:accent4>
        <a:srgbClr val="000000"/>
      </a:accent4>
      <a:accent5>
        <a:srgbClr val="D3D4D5"/>
      </a:accent5>
      <a:accent6>
        <a:srgbClr val="CE1631"/>
      </a:accent6>
      <a:hlink>
        <a:srgbClr val="E31937"/>
      </a:hlink>
      <a:folHlink>
        <a:srgbClr val="E31937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TES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EB0B2"/>
        </a:accent1>
        <a:accent2>
          <a:srgbClr val="E31937"/>
        </a:accent2>
        <a:accent3>
          <a:srgbClr val="FFFFFF"/>
        </a:accent3>
        <a:accent4>
          <a:srgbClr val="000000"/>
        </a:accent4>
        <a:accent5>
          <a:srgbClr val="D3D4D5"/>
        </a:accent5>
        <a:accent6>
          <a:srgbClr val="CE1631"/>
        </a:accent6>
        <a:hlink>
          <a:srgbClr val="E31937"/>
        </a:hlink>
        <a:folHlink>
          <a:srgbClr val="E3193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발표</Template>
  <TotalTime>138040</TotalTime>
  <Words>1061</Words>
  <Application>Microsoft Macintosh PowerPoint</Application>
  <PresentationFormat>사용자 지정</PresentationFormat>
  <Paragraphs>165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맑은 고딕</vt:lpstr>
      <vt:lpstr>Bookman Old Style</vt:lpstr>
      <vt:lpstr>Courier New</vt:lpstr>
      <vt:lpstr>Gill Sans MT</vt:lpstr>
      <vt:lpstr>Helvetica</vt:lpstr>
      <vt:lpstr>Helvetica Neue</vt:lpstr>
      <vt:lpstr>Symbol</vt:lpstr>
      <vt:lpstr>Verdana</vt:lpstr>
      <vt:lpstr>Wingdings</vt:lpstr>
      <vt:lpstr>Wingdings 3</vt:lpstr>
      <vt:lpstr>원본</vt:lpstr>
      <vt:lpstr>KAIST Huawei Video 3.0</vt:lpstr>
      <vt:lpstr>연합학습의 개념 및 flower 프레임워크 소개</vt:lpstr>
      <vt:lpstr>목차</vt:lpstr>
      <vt:lpstr>PowerPoint 프레젠테이션</vt:lpstr>
      <vt:lpstr>신약개발과 AI 적용</vt:lpstr>
      <vt:lpstr>데이터 공유 플랫폼</vt:lpstr>
      <vt:lpstr>데이터 공유 이슈</vt:lpstr>
      <vt:lpstr>기존 빅데이터 기반 머신 러닝</vt:lpstr>
      <vt:lpstr>현재 AI 핵심 이슈</vt:lpstr>
      <vt:lpstr>PowerPoint 프레젠테이션</vt:lpstr>
      <vt:lpstr>연합학습 배경</vt:lpstr>
      <vt:lpstr>연합학습 (Federated Learning)</vt:lpstr>
      <vt:lpstr>연합학습 동작</vt:lpstr>
      <vt:lpstr>연합학습에 필요한 기술</vt:lpstr>
      <vt:lpstr>연합학습의 장점</vt:lpstr>
      <vt:lpstr>연합 학습 사례</vt:lpstr>
      <vt:lpstr>연합 학습 사례</vt:lpstr>
      <vt:lpstr>연합 학습 사례</vt:lpstr>
      <vt:lpstr>연합 학습 사례</vt:lpstr>
      <vt:lpstr>PowerPoint 프레젠테이션</vt:lpstr>
      <vt:lpstr>FLOWER</vt:lpstr>
      <vt:lpstr>FLOWER 구조(client)</vt:lpstr>
      <vt:lpstr>FLOWER 구조(server)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빅데이터 분석</dc:title>
  <dc:creator>hyeok min kwon</dc:creator>
  <cp:lastModifiedBy>전석환</cp:lastModifiedBy>
  <cp:revision>1068</cp:revision>
  <cp:lastPrinted>2019-10-03T15:12:45Z</cp:lastPrinted>
  <dcterms:modified xsi:type="dcterms:W3CDTF">2023-08-10T04:10:58Z</dcterms:modified>
</cp:coreProperties>
</file>